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74" r:id="rId2"/>
    <p:sldId id="470" r:id="rId3"/>
    <p:sldId id="441" r:id="rId4"/>
    <p:sldId id="450" r:id="rId5"/>
    <p:sldId id="459" r:id="rId6"/>
    <p:sldId id="460" r:id="rId7"/>
    <p:sldId id="452" r:id="rId8"/>
    <p:sldId id="453" r:id="rId9"/>
    <p:sldId id="454" r:id="rId10"/>
    <p:sldId id="461" r:id="rId11"/>
    <p:sldId id="456" r:id="rId12"/>
    <p:sldId id="457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48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  <p:sldId id="481" r:id="rId33"/>
    <p:sldId id="482" r:id="rId34"/>
    <p:sldId id="483" r:id="rId35"/>
    <p:sldId id="484" r:id="rId36"/>
    <p:sldId id="485" r:id="rId37"/>
    <p:sldId id="486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7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6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16842" y="3534107"/>
            <a:ext cx="50754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分数与除法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分数的意义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1043940" y="2412544"/>
            <a:ext cx="6685280" cy="646707"/>
          </a:xfrm>
          <a:prstGeom prst="roundRect">
            <a:avLst/>
          </a:prstGeom>
          <a:solidFill>
            <a:srgbClr val="FFFF99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你发现分数与除法有什么关系？</a:t>
            </a:r>
          </a:p>
        </p:txBody>
      </p:sp>
      <p:grpSp>
        <p:nvGrpSpPr>
          <p:cNvPr id="15364" name="Group 4"/>
          <p:cNvGrpSpPr/>
          <p:nvPr/>
        </p:nvGrpSpPr>
        <p:grpSpPr bwMode="auto">
          <a:xfrm>
            <a:off x="1618556" y="1006981"/>
            <a:ext cx="1728787" cy="1033461"/>
            <a:chOff x="0" y="0"/>
            <a:chExt cx="1089" cy="651"/>
          </a:xfrm>
        </p:grpSpPr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726" y="0"/>
              <a:ext cx="363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1</a:t>
              </a: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3</a:t>
              </a:r>
            </a:p>
          </p:txBody>
        </p:sp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0" y="76"/>
              <a:ext cx="104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dirty="0">
                  <a:latin typeface="+mn-ea"/>
                  <a:ea typeface="+mn-ea"/>
                </a:rPr>
                <a:t>1÷3=</a:t>
              </a:r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>
              <a:off x="726" y="243"/>
              <a:ext cx="272" cy="0"/>
            </a:xfrm>
            <a:prstGeom prst="line">
              <a:avLst/>
            </a:prstGeom>
            <a:noFill/>
            <a:ln w="3810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3600">
                <a:latin typeface="+mn-ea"/>
                <a:ea typeface="+mn-ea"/>
              </a:endParaRPr>
            </a:p>
          </p:txBody>
        </p:sp>
      </p:grpSp>
      <p:grpSp>
        <p:nvGrpSpPr>
          <p:cNvPr id="15368" name="Group 8"/>
          <p:cNvGrpSpPr/>
          <p:nvPr/>
        </p:nvGrpSpPr>
        <p:grpSpPr bwMode="auto">
          <a:xfrm>
            <a:off x="4283968" y="960943"/>
            <a:ext cx="4186238" cy="1033464"/>
            <a:chOff x="0" y="0"/>
            <a:chExt cx="2637" cy="651"/>
          </a:xfrm>
        </p:grpSpPr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732" y="0"/>
              <a:ext cx="363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>
                  <a:latin typeface="+mn-ea"/>
                  <a:ea typeface="+mn-ea"/>
                </a:rPr>
                <a:t>3</a:t>
              </a: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sz="3600">
                  <a:latin typeface="+mn-ea"/>
                  <a:ea typeface="+mn-ea"/>
                </a:rPr>
                <a:t>4</a:t>
              </a: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0" y="51"/>
              <a:ext cx="263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3600" dirty="0">
                  <a:solidFill>
                    <a:srgbClr val="C00000"/>
                  </a:solidFill>
                  <a:latin typeface="+mn-ea"/>
                  <a:ea typeface="+mn-ea"/>
                </a:rPr>
                <a:t>3÷4=  </a:t>
              </a:r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>
              <a:off x="732" y="242"/>
              <a:ext cx="272" cy="0"/>
            </a:xfrm>
            <a:prstGeom prst="line">
              <a:avLst/>
            </a:prstGeom>
            <a:noFill/>
            <a:ln w="28575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3600">
                <a:latin typeface="+mn-ea"/>
                <a:ea typeface="+mn-ea"/>
              </a:endParaRPr>
            </a:p>
          </p:txBody>
        </p:sp>
      </p:grpSp>
      <p:grpSp>
        <p:nvGrpSpPr>
          <p:cNvPr id="15377" name="Group 17"/>
          <p:cNvGrpSpPr/>
          <p:nvPr/>
        </p:nvGrpSpPr>
        <p:grpSpPr bwMode="auto">
          <a:xfrm>
            <a:off x="954726" y="4728553"/>
            <a:ext cx="6264855" cy="1439864"/>
            <a:chOff x="-479" y="313"/>
            <a:chExt cx="3963" cy="907"/>
          </a:xfrm>
        </p:grpSpPr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1758" y="313"/>
              <a:ext cx="117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</a:rPr>
                <a:t>被除数</a:t>
              </a: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-479" y="498"/>
              <a:ext cx="396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  <a:latin typeface="楷体_GB2312" pitchFamily="49" charset="-122"/>
                </a:rPr>
                <a:t>被除数</a:t>
              </a:r>
              <a:r>
                <a:rPr lang="en-US" sz="4000" dirty="0">
                  <a:solidFill>
                    <a:srgbClr val="9900CC"/>
                  </a:solidFill>
                  <a:latin typeface="楷体_GB2312" pitchFamily="49" charset="-122"/>
                </a:rPr>
                <a:t>÷</a:t>
              </a:r>
              <a:r>
                <a:rPr lang="zh-CN" altLang="en-US" sz="4000" dirty="0">
                  <a:solidFill>
                    <a:srgbClr val="9900CC"/>
                  </a:solidFill>
                  <a:latin typeface="楷体_GB2312" pitchFamily="49" charset="-122"/>
                </a:rPr>
                <a:t>除数</a:t>
              </a:r>
              <a:r>
                <a:rPr lang="en-US" sz="4000" dirty="0" smtClean="0">
                  <a:solidFill>
                    <a:srgbClr val="9900CC"/>
                  </a:solidFill>
                  <a:latin typeface="楷体_GB2312" pitchFamily="49" charset="-122"/>
                </a:rPr>
                <a:t>= </a:t>
              </a:r>
              <a:endParaRPr lang="en-US" sz="4000" dirty="0">
                <a:solidFill>
                  <a:srgbClr val="9900CC"/>
                </a:solidFill>
                <a:latin typeface="楷体_GB2312" pitchFamily="49" charset="-122"/>
              </a:endParaRPr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>
              <a:off x="1740" y="726"/>
              <a:ext cx="1015" cy="0"/>
            </a:xfrm>
            <a:prstGeom prst="line">
              <a:avLst/>
            </a:prstGeom>
            <a:noFill/>
            <a:ln w="28575" cmpd="sng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/>
            </a:p>
          </p:txBody>
        </p:sp>
        <p:sp>
          <p:nvSpPr>
            <p:cNvPr id="15382" name="Text Box 22"/>
            <p:cNvSpPr txBox="1">
              <a:spLocks noChangeArrowheads="1"/>
            </p:cNvSpPr>
            <p:nvPr/>
          </p:nvSpPr>
          <p:spPr bwMode="auto">
            <a:xfrm>
              <a:off x="1848" y="774"/>
              <a:ext cx="8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9900CC"/>
                  </a:solidFill>
                </a:rPr>
                <a:t>除数</a:t>
              </a:r>
            </a:p>
          </p:txBody>
        </p:sp>
      </p:grp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1221757" y="3528224"/>
            <a:ext cx="591477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被除数相当于分数的分子，除数相当于分数的分母。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752475" y="2278733"/>
            <a:ext cx="75596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如果用字母</a:t>
            </a:r>
            <a:r>
              <a:rPr lang="en-US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表示被除数，</a:t>
            </a:r>
            <a:r>
              <a:rPr lang="en-US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表示除数。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用字母表示分数与除法的关系：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694160" y="4528790"/>
            <a:ext cx="496887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a÷b</a:t>
            </a:r>
            <a:r>
              <a:rPr lang="en-US" sz="4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</a:p>
        </p:txBody>
      </p:sp>
      <p:grpSp>
        <p:nvGrpSpPr>
          <p:cNvPr id="15374" name="Group 14"/>
          <p:cNvGrpSpPr/>
          <p:nvPr/>
        </p:nvGrpSpPr>
        <p:grpSpPr bwMode="auto">
          <a:xfrm>
            <a:off x="3337223" y="4465290"/>
            <a:ext cx="863600" cy="1071563"/>
            <a:chOff x="116" y="236"/>
            <a:chExt cx="544" cy="675"/>
          </a:xfrm>
        </p:grpSpPr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 flipV="1">
              <a:off x="123" y="531"/>
              <a:ext cx="363" cy="0"/>
            </a:xfrm>
            <a:prstGeom prst="line">
              <a:avLst/>
            </a:prstGeom>
            <a:noFill/>
            <a:ln w="57150" cmpd="sng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116" y="236"/>
              <a:ext cx="544" cy="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500"/>
                </a:lnSpc>
                <a:spcBef>
                  <a:spcPct val="50000"/>
                </a:spcBef>
              </a:pPr>
              <a:r>
                <a:rPr lang="en-US" sz="4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  <a:p>
              <a:pPr>
                <a:lnSpc>
                  <a:spcPts val="2500"/>
                </a:lnSpc>
                <a:spcBef>
                  <a:spcPct val="50000"/>
                </a:spcBef>
              </a:pPr>
              <a:r>
                <a:rPr lang="en-US" sz="4400" i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sz="4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7" name="Group 17"/>
          <p:cNvGrpSpPr/>
          <p:nvPr/>
        </p:nvGrpSpPr>
        <p:grpSpPr bwMode="auto">
          <a:xfrm>
            <a:off x="1403648" y="908720"/>
            <a:ext cx="4873625" cy="1017588"/>
            <a:chOff x="-167" y="362"/>
            <a:chExt cx="3070" cy="641"/>
          </a:xfrm>
        </p:grpSpPr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-167" y="498"/>
              <a:ext cx="307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9900CC"/>
                  </a:solidFill>
                  <a:latin typeface="楷体_GB2312" pitchFamily="49" charset="-122"/>
                </a:rPr>
                <a:t>被除数</a:t>
              </a:r>
              <a:r>
                <a:rPr lang="en-US" sz="3200" dirty="0">
                  <a:solidFill>
                    <a:srgbClr val="9900CC"/>
                  </a:solidFill>
                  <a:latin typeface="楷体_GB2312" pitchFamily="49" charset="-122"/>
                </a:rPr>
                <a:t>÷</a:t>
              </a:r>
              <a:r>
                <a:rPr lang="zh-CN" altLang="en-US" sz="3200" dirty="0">
                  <a:solidFill>
                    <a:srgbClr val="9900CC"/>
                  </a:solidFill>
                  <a:latin typeface="楷体_GB2312" pitchFamily="49" charset="-122"/>
                </a:rPr>
                <a:t>除数</a:t>
              </a:r>
              <a:r>
                <a:rPr lang="en-US" sz="3200" dirty="0">
                  <a:solidFill>
                    <a:srgbClr val="9900CC"/>
                  </a:solidFill>
                  <a:latin typeface="楷体_GB2312" pitchFamily="49" charset="-122"/>
                </a:rPr>
                <a:t>=</a:t>
              </a:r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>
              <a:off x="1615" y="680"/>
              <a:ext cx="1015" cy="0"/>
            </a:xfrm>
            <a:prstGeom prst="line">
              <a:avLst/>
            </a:prstGeom>
            <a:noFill/>
            <a:ln w="28575" cmpd="sng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1724" y="362"/>
              <a:ext cx="11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9900CC"/>
                  </a:solidFill>
                </a:rPr>
                <a:t>被除数</a:t>
              </a:r>
            </a:p>
          </p:txBody>
        </p:sp>
        <p:sp>
          <p:nvSpPr>
            <p:cNvPr id="15382" name="Text Box 22"/>
            <p:cNvSpPr txBox="1">
              <a:spLocks noChangeArrowheads="1"/>
            </p:cNvSpPr>
            <p:nvPr/>
          </p:nvSpPr>
          <p:spPr bwMode="auto">
            <a:xfrm>
              <a:off x="1814" y="635"/>
              <a:ext cx="8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9900CC"/>
                  </a:solidFill>
                </a:rPr>
                <a:t>除数</a:t>
              </a:r>
            </a:p>
          </p:txBody>
        </p:sp>
      </p:grpSp>
      <p:sp>
        <p:nvSpPr>
          <p:cNvPr id="15383" name="AutoShape 23"/>
          <p:cNvSpPr>
            <a:spLocks noChangeArrowheads="1"/>
          </p:cNvSpPr>
          <p:nvPr/>
        </p:nvSpPr>
        <p:spPr bwMode="auto">
          <a:xfrm>
            <a:off x="5132685" y="3912047"/>
            <a:ext cx="2879725" cy="792162"/>
          </a:xfrm>
          <a:prstGeom prst="cloudCallout">
            <a:avLst>
              <a:gd name="adj1" fmla="val -30208"/>
              <a:gd name="adj2" fmla="val 78088"/>
            </a:avLst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5389231" y="4005819"/>
            <a:ext cx="28813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可以是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吗？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053185" y="4606578"/>
            <a:ext cx="1598935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 0)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utoUpdateAnimBg="0"/>
      <p:bldP spid="15373" grpId="0" autoUpdateAnimBg="0"/>
      <p:bldP spid="15383" grpId="0" bldLvl="0" animBg="1" autoUpdateAnimBg="0"/>
      <p:bldP spid="15384" grpId="0" autoUpdateAnimBg="0"/>
      <p:bldP spid="1538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前凸带形 2"/>
          <p:cNvSpPr/>
          <p:nvPr/>
        </p:nvSpPr>
        <p:spPr>
          <a:xfrm>
            <a:off x="35496" y="764704"/>
            <a:ext cx="8784976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分数与除法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528" y="1844824"/>
          <a:ext cx="8416560" cy="3705574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11705"/>
                <a:gridCol w="1296144"/>
                <a:gridCol w="1368152"/>
                <a:gridCol w="1952591"/>
                <a:gridCol w="999737"/>
                <a:gridCol w="2088231"/>
              </a:tblGrid>
              <a:tr h="969270"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联系</a:t>
                      </a:r>
                      <a:endParaRPr lang="zh-CN" altLang="en-US" sz="32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区别</a:t>
                      </a:r>
                      <a:endParaRPr lang="zh-CN" altLang="en-US" sz="3200" b="1" dirty="0"/>
                    </a:p>
                  </a:txBody>
                  <a:tcPr anchor="ctr"/>
                </a:tc>
              </a:tr>
              <a:tr h="1368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dirty="0" smtClean="0"/>
                        <a:t>分数</a:t>
                      </a:r>
                      <a:endParaRPr lang="zh-CN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</a:tr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除法</a:t>
                      </a:r>
                      <a:endParaRPr lang="zh-CN" altLang="en-US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409" name="Rectangle 26"/>
          <p:cNvSpPr>
            <a:spLocks noChangeArrowheads="1"/>
          </p:cNvSpPr>
          <p:nvPr/>
        </p:nvSpPr>
        <p:spPr bwMode="auto">
          <a:xfrm>
            <a:off x="6660232" y="3059720"/>
            <a:ext cx="219471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分数是一种数</a:t>
            </a:r>
          </a:p>
        </p:txBody>
      </p:sp>
      <p:sp>
        <p:nvSpPr>
          <p:cNvPr id="16410" name="Rectangle 27"/>
          <p:cNvSpPr>
            <a:spLocks noChangeArrowheads="1"/>
          </p:cNvSpPr>
          <p:nvPr/>
        </p:nvSpPr>
        <p:spPr bwMode="auto">
          <a:xfrm>
            <a:off x="6720495" y="4347101"/>
            <a:ext cx="191941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除法是一种运算</a:t>
            </a:r>
          </a:p>
        </p:txBody>
      </p:sp>
      <p:sp>
        <p:nvSpPr>
          <p:cNvPr id="16411" name="Text Box 28"/>
          <p:cNvSpPr txBox="1">
            <a:spLocks noChangeArrowheads="1"/>
          </p:cNvSpPr>
          <p:nvPr/>
        </p:nvSpPr>
        <p:spPr bwMode="auto">
          <a:xfrm>
            <a:off x="1136027" y="3240797"/>
            <a:ext cx="1050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</a:t>
            </a:r>
          </a:p>
        </p:txBody>
      </p:sp>
      <p:sp>
        <p:nvSpPr>
          <p:cNvPr id="16412" name="Text Box 29"/>
          <p:cNvSpPr txBox="1">
            <a:spLocks noChangeArrowheads="1"/>
          </p:cNvSpPr>
          <p:nvPr/>
        </p:nvSpPr>
        <p:spPr bwMode="auto">
          <a:xfrm>
            <a:off x="971600" y="4498841"/>
            <a:ext cx="18490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被除数</a:t>
            </a:r>
          </a:p>
        </p:txBody>
      </p:sp>
      <p:sp>
        <p:nvSpPr>
          <p:cNvPr id="16413" name="Text Box 30"/>
          <p:cNvSpPr txBox="1">
            <a:spLocks noChangeArrowheads="1"/>
          </p:cNvSpPr>
          <p:nvPr/>
        </p:nvSpPr>
        <p:spPr bwMode="auto">
          <a:xfrm>
            <a:off x="2267744" y="3240797"/>
            <a:ext cx="15925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分数线</a:t>
            </a:r>
          </a:p>
        </p:txBody>
      </p:sp>
      <p:sp>
        <p:nvSpPr>
          <p:cNvPr id="16414" name="Text Box 31"/>
          <p:cNvSpPr txBox="1">
            <a:spLocks noChangeArrowheads="1"/>
          </p:cNvSpPr>
          <p:nvPr/>
        </p:nvSpPr>
        <p:spPr bwMode="auto">
          <a:xfrm>
            <a:off x="2483768" y="4498841"/>
            <a:ext cx="10158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除号</a:t>
            </a:r>
          </a:p>
        </p:txBody>
      </p:sp>
      <p:sp>
        <p:nvSpPr>
          <p:cNvPr id="16415" name="Text Box 32"/>
          <p:cNvSpPr txBox="1">
            <a:spLocks noChangeArrowheads="1"/>
          </p:cNvSpPr>
          <p:nvPr/>
        </p:nvSpPr>
        <p:spPr bwMode="auto">
          <a:xfrm>
            <a:off x="3492376" y="2943294"/>
            <a:ext cx="23404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分母</a:t>
            </a:r>
          </a:p>
          <a:p>
            <a:pPr algn="ctr" eaLnBrk="1" hangingPunct="1"/>
            <a:r>
              <a:rPr 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不能为</a:t>
            </a:r>
            <a:r>
              <a:rPr 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0)</a:t>
            </a:r>
          </a:p>
        </p:txBody>
      </p:sp>
      <p:sp>
        <p:nvSpPr>
          <p:cNvPr id="16416" name="Text Box 33"/>
          <p:cNvSpPr txBox="1">
            <a:spLocks noChangeArrowheads="1"/>
          </p:cNvSpPr>
          <p:nvPr/>
        </p:nvSpPr>
        <p:spPr bwMode="auto">
          <a:xfrm>
            <a:off x="3515773" y="4347101"/>
            <a:ext cx="228798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除数</a:t>
            </a:r>
          </a:p>
          <a:p>
            <a:pPr algn="ctr" eaLnBrk="1" hangingPunct="1"/>
            <a:r>
              <a:rPr 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不能为</a:t>
            </a:r>
            <a:r>
              <a:rPr 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0)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18" name="Text Box 35"/>
          <p:cNvSpPr txBox="1">
            <a:spLocks noChangeArrowheads="1"/>
          </p:cNvSpPr>
          <p:nvPr/>
        </p:nvSpPr>
        <p:spPr bwMode="auto">
          <a:xfrm>
            <a:off x="5415707" y="3060945"/>
            <a:ext cx="13756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分数值</a:t>
            </a:r>
          </a:p>
        </p:txBody>
      </p:sp>
      <p:sp>
        <p:nvSpPr>
          <p:cNvPr id="16419" name="Text Box 36"/>
          <p:cNvSpPr txBox="1">
            <a:spLocks noChangeArrowheads="1"/>
          </p:cNvSpPr>
          <p:nvPr/>
        </p:nvSpPr>
        <p:spPr bwMode="auto">
          <a:xfrm>
            <a:off x="5750342" y="4498841"/>
            <a:ext cx="6688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9" grpId="0" autoUpdateAnimBg="0"/>
      <p:bldP spid="16410" grpId="0" autoUpdateAnimBg="0"/>
      <p:bldP spid="16411" grpId="0" autoUpdateAnimBg="0"/>
      <p:bldP spid="16412" grpId="0" autoUpdateAnimBg="0"/>
      <p:bldP spid="16413" grpId="0" autoUpdateAnimBg="0"/>
      <p:bldP spid="16414" grpId="0" autoUpdateAnimBg="0"/>
      <p:bldP spid="16415" grpId="0" autoUpdateAnimBg="0"/>
      <p:bldP spid="16416" grpId="0" autoUpdateAnimBg="0"/>
      <p:bldP spid="16418" grpId="0" autoUpdateAnimBg="0"/>
      <p:bldP spid="164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122413" y="786655"/>
            <a:ext cx="74882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dirty="0" smtClean="0">
                <a:latin typeface="宋体" panose="02010600030101010101" pitchFamily="2" charset="-122"/>
                <a:sym typeface="宋体" panose="02010600030101010101" pitchFamily="2" charset="-122"/>
              </a:rPr>
              <a:t>小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新家养鹅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只，养鸭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10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只，养鸡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20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只，鹅的只数是鸭的几分之几？鸡的只数是鸭的多少倍？</a:t>
            </a:r>
            <a:endParaRPr lang="zh-CN" altLang="en-US" sz="3200" dirty="0">
              <a:ea typeface="楷体_GB2312" pitchFamily="49" charset="-122"/>
            </a:endParaRP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43594" y="786655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例3</a:t>
            </a:r>
          </a:p>
        </p:txBody>
      </p:sp>
      <p:sp>
        <p:nvSpPr>
          <p:cNvPr id="2" name="矩形 1"/>
          <p:cNvSpPr/>
          <p:nvPr/>
        </p:nvSpPr>
        <p:spPr>
          <a:xfrm>
            <a:off x="875227" y="5445224"/>
            <a:ext cx="7705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题中的两个问题有什么关系</a:t>
            </a:r>
            <a:r>
              <a:rPr lang="en-US" altLang="zh-CN" sz="3600" dirty="0">
                <a:solidFill>
                  <a:srgbClr val="C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C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800" y="2274190"/>
            <a:ext cx="2212465" cy="75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自学要求</a:t>
            </a:r>
            <a:r>
              <a:rPr lang="en-US" altLang="zh-CN" sz="32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4875" y="3382279"/>
            <a:ext cx="76464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想一想</a:t>
            </a:r>
            <a:r>
              <a:rPr lang="en-US" altLang="zh-CN" sz="3600" dirty="0">
                <a:solidFill>
                  <a:srgbClr val="C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答案是多少</a:t>
            </a:r>
            <a:r>
              <a:rPr lang="en-US" altLang="zh-CN" sz="3600" dirty="0">
                <a:solidFill>
                  <a:srgbClr val="C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C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4143380"/>
            <a:ext cx="7705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有什么办法说明自己的答案是正确的</a:t>
            </a:r>
            <a:r>
              <a:rPr lang="en-US" altLang="zh-CN" sz="3600" dirty="0">
                <a:solidFill>
                  <a:srgbClr val="C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C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怎样说明</a:t>
            </a:r>
            <a:r>
              <a:rPr lang="en-US" altLang="zh-CN" sz="3600" dirty="0">
                <a:solidFill>
                  <a:srgbClr val="C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C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1403350" y="2692871"/>
            <a:ext cx="3241675" cy="1730375"/>
          </a:xfrm>
          <a:prstGeom prst="wedgeRoundRectCallout">
            <a:avLst>
              <a:gd name="adj1" fmla="val -46986"/>
              <a:gd name="adj2" fmla="val 69495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>
                <a:ea typeface="宋体" panose="02010600030101010101" pitchFamily="2" charset="-122"/>
              </a:rPr>
              <a:t>“鹅的只数是鸭的几分之几？”是什么意思？</a:t>
            </a:r>
          </a:p>
        </p:txBody>
      </p:sp>
      <p:pic>
        <p:nvPicPr>
          <p:cNvPr id="18436" name="Picture 4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313" y="4064471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Picture 5" descr="5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99250" y="4064471"/>
            <a:ext cx="172878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845050" y="2692871"/>
            <a:ext cx="3711575" cy="1512887"/>
          </a:xfrm>
          <a:prstGeom prst="wedgeRoundRectCallout">
            <a:avLst>
              <a:gd name="adj1" fmla="val -389"/>
              <a:gd name="adj2" fmla="val 73037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>
                <a:ea typeface="宋体" panose="02010600030101010101" pitchFamily="2" charset="-122"/>
              </a:rPr>
              <a:t>就是求7只是10只的几分之几。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260475" y="1683221"/>
            <a:ext cx="6571030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979712" y="448578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400" dirty="0" smtClean="0">
                <a:ea typeface="楷体" panose="02010609060101010101" pitchFamily="49" charset="-122"/>
              </a:rPr>
              <a:t>阅读与理解</a:t>
            </a:r>
            <a:endParaRPr lang="zh-CN" altLang="en-US" sz="4400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 autoUpdateAnimBg="0"/>
      <p:bldP spid="18438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1057027" y="2914443"/>
            <a:ext cx="6165850" cy="2301875"/>
          </a:xfrm>
          <a:prstGeom prst="wedgeRoundRectCallout">
            <a:avLst>
              <a:gd name="adj1" fmla="val 54951"/>
              <a:gd name="adj2" fmla="val 27719"/>
              <a:gd name="adj3" fmla="val 16667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dirty="0">
                <a:ea typeface="宋体" panose="02010600030101010101" pitchFamily="2" charset="-122"/>
              </a:rPr>
              <a:t>把10只看作一个整体，平均分成10份，每份1只，7只就是这个整体的     。</a:t>
            </a:r>
          </a:p>
        </p:txBody>
      </p:sp>
      <p:pic>
        <p:nvPicPr>
          <p:cNvPr id="19460" name="Picture 4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1718" y="4292393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8029575" y="1002329"/>
            <a:ext cx="719138" cy="1584325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zh-CN" altLang="en-US" sz="3200" dirty="0"/>
              <a:t>方法一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260475" y="1648442"/>
            <a:ext cx="657103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4139952" y="4169069"/>
            <a:ext cx="43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</a:rPr>
              <a:t>7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3995936" y="4654877"/>
            <a:ext cx="720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</a:rPr>
              <a:t>10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064101" y="4750685"/>
            <a:ext cx="515573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1979712" y="448578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400" dirty="0">
                <a:ea typeface="楷体" panose="02010609060101010101" pitchFamily="49" charset="-122"/>
              </a:rPr>
              <a:t>分析与解答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461" grpId="0" bldLvl="0" animBg="1" autoUpdateAnimBg="0"/>
      <p:bldP spid="19463" grpId="0" bldLvl="0" animBg="1" autoUpdateAnimBg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555875" y="3357563"/>
            <a:ext cx="6165850" cy="2301875"/>
          </a:xfrm>
          <a:prstGeom prst="wedgeRoundRectCallout">
            <a:avLst>
              <a:gd name="adj1" fmla="val -58718"/>
              <a:gd name="adj2" fmla="val 28898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</a:pPr>
            <a:r>
              <a:rPr lang="zh-CN" altLang="en-US" sz="3600">
                <a:ea typeface="宋体" panose="02010600030101010101" pitchFamily="2" charset="-122"/>
              </a:rPr>
              <a:t>根据分数与除法的关系，求7只是10只的几分之几，可以用7÷10。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8029575" y="980728"/>
            <a:ext cx="719138" cy="1584325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zh-CN" altLang="en-US" sz="3200" dirty="0"/>
              <a:t>方法二</a:t>
            </a:r>
          </a:p>
        </p:txBody>
      </p:sp>
      <p:pic>
        <p:nvPicPr>
          <p:cNvPr id="20485" name="Picture 5" descr="4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50" y="4437063"/>
            <a:ext cx="186531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1116013" y="1628651"/>
            <a:ext cx="6408737" cy="1584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1763713" y="1917576"/>
            <a:ext cx="360362" cy="3587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2338388" y="1917576"/>
            <a:ext cx="360362" cy="3587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895600" y="1900114"/>
            <a:ext cx="360363" cy="3603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3470275" y="1900114"/>
            <a:ext cx="360363" cy="3603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4068763" y="1917576"/>
            <a:ext cx="360362" cy="3587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4643438" y="1917576"/>
            <a:ext cx="360362" cy="3587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5149850" y="1917576"/>
            <a:ext cx="358775" cy="3587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1747838" y="2474789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2322513" y="2474789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2879725" y="2457326"/>
            <a:ext cx="358775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3454400" y="2457326"/>
            <a:ext cx="358775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4051300" y="2474789"/>
            <a:ext cx="360363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9" name="Oval 19"/>
          <p:cNvSpPr>
            <a:spLocks noChangeArrowheads="1"/>
          </p:cNvSpPr>
          <p:nvPr/>
        </p:nvSpPr>
        <p:spPr bwMode="auto">
          <a:xfrm>
            <a:off x="4625975" y="2474789"/>
            <a:ext cx="360363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00" name="Oval 20"/>
          <p:cNvSpPr>
            <a:spLocks noChangeArrowheads="1"/>
          </p:cNvSpPr>
          <p:nvPr/>
        </p:nvSpPr>
        <p:spPr bwMode="auto">
          <a:xfrm>
            <a:off x="5132388" y="2474789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01" name="Oval 21"/>
          <p:cNvSpPr>
            <a:spLocks noChangeArrowheads="1"/>
          </p:cNvSpPr>
          <p:nvPr/>
        </p:nvSpPr>
        <p:spPr bwMode="auto">
          <a:xfrm>
            <a:off x="5686425" y="2457326"/>
            <a:ext cx="358775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02" name="Oval 22"/>
          <p:cNvSpPr>
            <a:spLocks noChangeArrowheads="1"/>
          </p:cNvSpPr>
          <p:nvPr/>
        </p:nvSpPr>
        <p:spPr bwMode="auto">
          <a:xfrm>
            <a:off x="6261100" y="2457326"/>
            <a:ext cx="358775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03" name="Oval 23"/>
          <p:cNvSpPr>
            <a:spLocks noChangeArrowheads="1"/>
          </p:cNvSpPr>
          <p:nvPr/>
        </p:nvSpPr>
        <p:spPr bwMode="auto">
          <a:xfrm>
            <a:off x="6765925" y="2457326"/>
            <a:ext cx="360363" cy="3603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04" name="AutoShape 24"/>
          <p:cNvSpPr>
            <a:spLocks noChangeArrowheads="1"/>
          </p:cNvSpPr>
          <p:nvPr/>
        </p:nvSpPr>
        <p:spPr bwMode="auto">
          <a:xfrm>
            <a:off x="1692275" y="2349376"/>
            <a:ext cx="3889375" cy="57626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979712" y="448578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400" dirty="0">
                <a:ea typeface="楷体" panose="02010609060101010101" pitchFamily="49" charset="-122"/>
              </a:rPr>
              <a:t>分析与解答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 autoUpdateAnimBg="0"/>
      <p:bldP spid="20484" grpId="0" bldLvl="0" animBg="1" autoUpdateAnimBg="0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02" grpId="0" animBg="1"/>
      <p:bldP spid="20503" grpId="0" animBg="1"/>
      <p:bldP spid="2050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260475" y="1620089"/>
            <a:ext cx="657103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68538" y="3357563"/>
            <a:ext cx="26638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7÷10=</a:t>
            </a:r>
          </a:p>
        </p:txBody>
      </p:sp>
      <p:sp>
        <p:nvSpPr>
          <p:cNvPr id="6" name="TextBox 16"/>
          <p:cNvSpPr txBox="1"/>
          <p:nvPr/>
        </p:nvSpPr>
        <p:spPr>
          <a:xfrm>
            <a:off x="5008794" y="2996952"/>
            <a:ext cx="69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+mj-lt"/>
              </a:rPr>
              <a:t>7</a:t>
            </a:r>
            <a:endParaRPr lang="zh-CN" altLang="en-US" sz="6000" dirty="0">
              <a:latin typeface="+mj-lt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4788347" y="3843371"/>
            <a:ext cx="1151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+mj-lt"/>
              </a:rPr>
              <a:t>10</a:t>
            </a:r>
            <a:endParaRPr lang="zh-CN" altLang="en-US" sz="6000" dirty="0">
              <a:latin typeface="+mj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856512" y="3939179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1979712" y="448578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400" dirty="0">
                <a:ea typeface="楷体" panose="02010609060101010101" pitchFamily="49" charset="-122"/>
              </a:rPr>
              <a:t>分析与解答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 autoUpdateAnimBg="0"/>
      <p:bldP spid="21508" grpId="0" bldLvl="0" autoUpdateAnimBg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1979712" y="448578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400" dirty="0">
                <a:ea typeface="楷体" panose="02010609060101010101" pitchFamily="49" charset="-122"/>
              </a:rPr>
              <a:t>分析与解答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043608" y="1828239"/>
            <a:ext cx="6902852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问题2：鸡的只数是鸭的多少倍？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339975" y="3357563"/>
            <a:ext cx="38893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20÷10=2</a:t>
            </a:r>
            <a:endParaRPr lang="zh-CN" altLang="en-US" sz="6000">
              <a:solidFill>
                <a:srgbClr val="C0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3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79388" y="44450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>
                <a:ea typeface="楷体" panose="02010609060101010101" pitchFamily="49" charset="-122"/>
              </a:rPr>
              <a:t>回顾与反思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395288" y="2776538"/>
            <a:ext cx="3349625" cy="1223962"/>
          </a:xfrm>
          <a:prstGeom prst="wedgeRoundRectCallout">
            <a:avLst>
              <a:gd name="adj1" fmla="val -1273"/>
              <a:gd name="adj2" fmla="val 63944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 dirty="0">
                <a:ea typeface="宋体" panose="02010600030101010101" pitchFamily="2" charset="-122"/>
              </a:rPr>
              <a:t>上面两个问题有什么关系？</a:t>
            </a:r>
          </a:p>
        </p:txBody>
      </p:sp>
      <p:pic>
        <p:nvPicPr>
          <p:cNvPr id="23556" name="Picture 4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700338" y="4000500"/>
            <a:ext cx="1260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7" name="Picture 5" descr="5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860925" y="3640138"/>
            <a:ext cx="172878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4362450" y="2774950"/>
            <a:ext cx="3738563" cy="720725"/>
          </a:xfrm>
          <a:prstGeom prst="wedgeRoundRectCallout">
            <a:avLst>
              <a:gd name="adj1" fmla="val 352"/>
              <a:gd name="adj2" fmla="val 68500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 dirty="0">
                <a:ea typeface="宋体" panose="02010600030101010101" pitchFamily="2" charset="-122"/>
              </a:rPr>
              <a:t>都是用除法算的。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260475" y="1917700"/>
            <a:ext cx="6480175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问题2：鸡的只数是鸭的多少倍？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260475" y="1268413"/>
            <a:ext cx="657103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问题1：鹅的只数是鸭的几分之几？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  <p:bldP spid="23558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610" y="105251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</a:p>
        </p:txBody>
      </p:sp>
      <p:sp>
        <p:nvSpPr>
          <p:cNvPr id="9" name="矩形 8"/>
          <p:cNvSpPr/>
          <p:nvPr/>
        </p:nvSpPr>
        <p:spPr>
          <a:xfrm>
            <a:off x="1079104" y="2060848"/>
            <a:ext cx="7423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1)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的意义是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87624" y="3429000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分数单位是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个这样的分数单位。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87397" y="17684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4870" y="22459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87396" y="234452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083124" y="3014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0597" y="34922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083123" y="359088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528401" y="31366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35874" y="36140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528400" y="37126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22342" y="2052136"/>
            <a:ext cx="2634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36835" y="17728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4308" y="22502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936834" y="234888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452320" y="34290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1" grpId="0"/>
      <p:bldP spid="24" grpId="0"/>
      <p:bldP spid="25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79388" y="44450"/>
            <a:ext cx="3816350" cy="114300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>
                <a:ea typeface="楷体" panose="02010609060101010101" pitchFamily="49" charset="-122"/>
              </a:rPr>
              <a:t>回顾与反思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11188" y="1125538"/>
            <a:ext cx="777716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ea typeface="楷体" panose="02010609060101010101" pitchFamily="49" charset="-122"/>
              </a:rPr>
              <a:t>你还能提出其他数学问题并解答吗？</a:t>
            </a:r>
            <a:endParaRPr lang="zh-CN" altLang="en-US" sz="3600"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42988" y="4221163"/>
            <a:ext cx="6480175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问题2：鸡的只数是鹅的多少倍？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971550" y="1917700"/>
            <a:ext cx="657103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问题1：鹅的只数是鸡的几分之几？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195513" y="2997200"/>
            <a:ext cx="2663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7÷20=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179638" y="4989513"/>
            <a:ext cx="266223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20÷7=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4367703" y="2648709"/>
            <a:ext cx="69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+mj-lt"/>
              </a:rPr>
              <a:t>7</a:t>
            </a:r>
            <a:endParaRPr lang="zh-CN" altLang="en-US" sz="4800" dirty="0">
              <a:latin typeface="+mj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4223449" y="3314744"/>
            <a:ext cx="1151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+mj-lt"/>
              </a:rPr>
              <a:t>20</a:t>
            </a:r>
            <a:endParaRPr lang="zh-CN" altLang="en-US" sz="4800" dirty="0">
              <a:latin typeface="+mj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91614" y="3410552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6"/>
          <p:cNvSpPr txBox="1"/>
          <p:nvPr/>
        </p:nvSpPr>
        <p:spPr>
          <a:xfrm>
            <a:off x="4355976" y="4665923"/>
            <a:ext cx="1007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+mj-lt"/>
              </a:rPr>
              <a:t>20</a:t>
            </a:r>
            <a:endParaRPr lang="zh-CN" altLang="en-US" sz="4800" dirty="0">
              <a:latin typeface="+mj-lt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4500315" y="5331958"/>
            <a:ext cx="1151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+mj-lt"/>
              </a:rPr>
              <a:t>7</a:t>
            </a:r>
            <a:endParaRPr lang="zh-CN" altLang="en-US" sz="4800" dirty="0">
              <a:latin typeface="+mj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39861" y="5427766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utoUpdateAnimBg="0"/>
      <p:bldP spid="24580" grpId="0" bldLvl="0" animBg="1" autoUpdateAnimBg="0"/>
      <p:bldP spid="24581" grpId="0" bldLvl="0" animBg="1" autoUpdateAnimBg="0"/>
      <p:bldP spid="24582" grpId="0" bldLvl="0" autoUpdateAnimBg="0"/>
      <p:bldP spid="24584" grpId="0" bldLvl="0" autoUpdateAnimBg="0"/>
      <p:bldP spid="11" grpId="0"/>
      <p:bldP spid="12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39552" y="1094731"/>
            <a:ext cx="644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班有男生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1700808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女生人数是男生人数的几分之几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3209051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女生人数是全班人数的几分之几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653136"/>
            <a:ext cx="7233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男生人数是全班人数的几分之几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63688" y="2365654"/>
            <a:ext cx="26638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22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÷2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3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3935878" y="2017163"/>
            <a:ext cx="815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22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3924251" y="2683198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23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924251" y="2786604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763688" y="3849499"/>
            <a:ext cx="42484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22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(22+23</a:t>
            </a:r>
            <a:r>
              <a:rPr lang="en-US" altLang="zh-CN" sz="44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)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96239" y="3464778"/>
            <a:ext cx="815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22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4612" y="4130813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45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120150" y="4226621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763688" y="5402581"/>
            <a:ext cx="42484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23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÷</a:t>
            </a:r>
            <a:r>
              <a:rPr lang="en-US" altLang="zh-CN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(22+23</a:t>
            </a:r>
            <a:r>
              <a:rPr lang="en-US" altLang="zh-CN" sz="4400" dirty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)</a:t>
            </a:r>
            <a:r>
              <a:rPr lang="zh-CN" altLang="en-US" sz="4400" dirty="0" smtClean="0">
                <a:solidFill>
                  <a:srgbClr val="C00000"/>
                </a:solidFill>
                <a:latin typeface="+mj-lt"/>
                <a:sym typeface="宋体" panose="02010600030101010101" pitchFamily="2" charset="-122"/>
              </a:rPr>
              <a:t>=</a:t>
            </a:r>
            <a:endParaRPr lang="zh-CN" altLang="en-US" sz="4400" dirty="0">
              <a:solidFill>
                <a:srgbClr val="C00000"/>
              </a:solidFill>
              <a:latin typeface="+mj-lt"/>
              <a:sym typeface="宋体" panose="02010600030101010101" pitchFamily="2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196239" y="5017860"/>
            <a:ext cx="8159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23</a:t>
            </a:r>
            <a:endParaRPr lang="zh-CN" altLang="en-US" sz="4400" dirty="0">
              <a:latin typeface="+mj-lt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5184612" y="5683895"/>
            <a:ext cx="1151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+mj-lt"/>
              </a:rPr>
              <a:t>45</a:t>
            </a:r>
            <a:endParaRPr lang="zh-CN" altLang="en-US" sz="4400" dirty="0">
              <a:latin typeface="+mj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120150" y="5779703"/>
            <a:ext cx="82384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3" grpId="0"/>
      <p:bldP spid="14" grpId="0"/>
      <p:bldP spid="16" grpId="0" bldLvl="0" autoUpdateAnimBg="0"/>
      <p:bldP spid="17" grpId="0"/>
      <p:bldP spid="18" grpId="0"/>
      <p:bldP spid="20" grpId="0" bldLvl="0" autoUpdateAnimBg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821680"/>
            <a:ext cx="5341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51</a:t>
            </a:r>
            <a:r>
              <a:rPr lang="zh-CN" altLang="zh-CN" sz="3200" dirty="0"/>
              <a:t>页练习十二第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646204" y="3205565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1÷2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2308" y="3196854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kg)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6705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66705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966704" y="350407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547664" y="486174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1÷3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83768" y="4853038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kg)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68165" y="4653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8165" y="50586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868164" y="516026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5496" y="1355284"/>
            <a:ext cx="619268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latin typeface="+mj-ea"/>
                <a:ea typeface="+mj-ea"/>
              </a:rPr>
              <a:t>这些</a:t>
            </a:r>
            <a:r>
              <a:rPr lang="zh-CN" altLang="en-US" sz="3200" dirty="0">
                <a:latin typeface="+mj-ea"/>
                <a:ea typeface="+mj-ea"/>
              </a:rPr>
              <a:t>葡萄干平均装在</a:t>
            </a:r>
            <a:r>
              <a:rPr lang="en-US" altLang="zh-CN" sz="3200" dirty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个袋子</a:t>
            </a:r>
            <a:r>
              <a:rPr lang="zh-CN" altLang="en-US" sz="3200" dirty="0" smtClean="0">
                <a:latin typeface="+mj-ea"/>
                <a:ea typeface="+mj-ea"/>
              </a:rPr>
              <a:t>里，</a:t>
            </a:r>
            <a:endParaRPr lang="en-US" altLang="zh-CN" sz="32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每袋重</a:t>
            </a:r>
            <a:r>
              <a:rPr lang="zh-CN" altLang="en-US" sz="3200" dirty="0">
                <a:latin typeface="+mj-ea"/>
                <a:ea typeface="+mj-ea"/>
              </a:rPr>
              <a:t>多少千克</a:t>
            </a:r>
            <a:r>
              <a:rPr lang="zh-CN" altLang="en-US" sz="3200" dirty="0" smtClean="0">
                <a:latin typeface="+mj-ea"/>
                <a:ea typeface="+mj-ea"/>
              </a:rPr>
              <a:t>？平均</a:t>
            </a:r>
            <a:r>
              <a:rPr lang="zh-CN" altLang="en-US" sz="3200" dirty="0">
                <a:latin typeface="+mj-ea"/>
                <a:ea typeface="+mj-ea"/>
              </a:rPr>
              <a:t>装在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个</a:t>
            </a:r>
            <a:endParaRPr lang="en-US" altLang="zh-CN" sz="3200" dirty="0" smtClean="0">
              <a:latin typeface="+mj-ea"/>
              <a:ea typeface="+mj-ea"/>
            </a:endParaRPr>
          </a:p>
          <a:p>
            <a:pPr eaLnBrk="1" hangingPunct="1"/>
            <a:r>
              <a:rPr lang="zh-CN" altLang="en-US" sz="3200" dirty="0" smtClean="0">
                <a:latin typeface="+mj-ea"/>
                <a:ea typeface="+mj-ea"/>
              </a:rPr>
              <a:t>袋子</a:t>
            </a:r>
            <a:r>
              <a:rPr lang="zh-CN" altLang="en-US" sz="3200" dirty="0">
                <a:latin typeface="+mj-ea"/>
                <a:ea typeface="+mj-ea"/>
              </a:rPr>
              <a:t>中呢？ </a:t>
            </a:r>
            <a:endParaRPr lang="en-US" altLang="zh-CN" sz="3200" dirty="0">
              <a:latin typeface="+mj-ea"/>
              <a:ea typeface="+mj-ea"/>
            </a:endParaRPr>
          </a:p>
        </p:txBody>
      </p:sp>
      <p:pic>
        <p:nvPicPr>
          <p:cNvPr id="17" name="Picture 20" descr="2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3813" y="1534718"/>
            <a:ext cx="3381498" cy="240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3843005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答：这些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葡萄干平均装在</a:t>
            </a:r>
            <a:r>
              <a:rPr lang="en-US" altLang="zh-CN" sz="3200" dirty="0">
                <a:solidFill>
                  <a:srgbClr val="FF0000"/>
                </a:solidFill>
                <a:latin typeface="+mj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个袋子里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，每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重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 千克。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8425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88425" y="40504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388424" y="415215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51520" y="5373216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答：这些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葡萄干平均装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在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袋子里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，每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袋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重</a:t>
            </a:r>
            <a:r>
              <a:rPr lang="zh-CN" altLang="en-US" sz="3200" dirty="0">
                <a:solidFill>
                  <a:srgbClr val="FF0000"/>
                </a:solidFill>
                <a:latin typeface="+mj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j-ea"/>
              </a:rPr>
              <a:t> 千克。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15675" y="51630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415675" y="55685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415674" y="567021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/>
      <p:bldP spid="19" grpId="0"/>
      <p:bldP spid="21" grpId="0"/>
      <p:bldP spid="22" grpId="0"/>
      <p:bldP spid="23" grpId="0"/>
      <p:bldP spid="24" grpId="0"/>
      <p:bldP spid="2" grpId="0"/>
      <p:bldP spid="26" grpId="0"/>
      <p:bldP spid="27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777" y="779713"/>
            <a:ext cx="5341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51</a:t>
            </a:r>
            <a:r>
              <a:rPr lang="zh-CN" altLang="zh-CN" sz="3200" dirty="0"/>
              <a:t>页练习十二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178209" y="2557493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3÷4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14313" y="2548782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8710" y="2348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8710" y="27543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498709" y="285600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78209" y="4483845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3÷5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14313" y="4475134"/>
            <a:ext cx="2133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        (</a:t>
            </a:r>
            <a:r>
              <a:rPr lang="en-US" altLang="zh-CN" sz="3200" dirty="0">
                <a:solidFill>
                  <a:srgbClr val="FF0000"/>
                </a:solidFill>
              </a:rPr>
              <a:t>m</a:t>
            </a:r>
            <a:r>
              <a:rPr lang="en-US" altLang="zh-CN" sz="3200" baseline="30000" dirty="0">
                <a:solidFill>
                  <a:srgbClr val="FF0000"/>
                </a:solidFill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8710" y="4275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8710" y="46807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498709" y="478235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79512" y="1271662"/>
            <a:ext cx="864096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的花坛，种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种花，每种花平均占地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多少平方米？种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种呢？（用分数表示。） 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620" y="3330417"/>
            <a:ext cx="8713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答：种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种花，每种花平均占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平方米。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23160" y="31422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23160" y="35477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123159" y="36493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93704" y="5129317"/>
            <a:ext cx="8713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答：种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种花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，每种花平均占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平方米。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22244" y="49411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22244" y="53466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122243" y="54482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" grpId="0"/>
      <p:bldP spid="18" grpId="0"/>
      <p:bldP spid="29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6660232" y="252046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42853" y="96286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04603" y="144034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34849" y="9628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30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34849" y="13683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02717" y="204298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133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76450" y="2520465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39470" y="44192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23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166335" y="482472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93646" y="44192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210913" y="48247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60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06911" y="551723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48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326899" y="592270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3683" y="548680"/>
            <a:ext cx="5341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教材第</a:t>
            </a:r>
            <a:r>
              <a:rPr lang="en-US" altLang="zh-CN" sz="3200" dirty="0"/>
              <a:t>51</a:t>
            </a:r>
            <a:r>
              <a:rPr lang="zh-CN" altLang="zh-CN" sz="3200" dirty="0"/>
              <a:t>页练习十二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4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607988" y="1503200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91964" y="999144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91964" y="1431192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737" y="1210812"/>
            <a:ext cx="1196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9cm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46860" y="1224321"/>
            <a:ext cx="737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dm</a:t>
            </a:r>
            <a:endParaRPr lang="zh-CN" altLang="en-US" sz="3200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6523818" y="1485336"/>
            <a:ext cx="910880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07794" y="981280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07794" y="1413328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20072" y="1192948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30cm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362690" y="1206457"/>
            <a:ext cx="737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dm</a:t>
            </a:r>
            <a:endParaRPr lang="zh-CN" altLang="en-US" sz="3200" dirty="0"/>
          </a:p>
        </p:txBody>
      </p:sp>
      <p:cxnSp>
        <p:nvCxnSpPr>
          <p:cNvPr id="82" name="直接连接符 81"/>
          <p:cNvCxnSpPr/>
          <p:nvPr/>
        </p:nvCxnSpPr>
        <p:spPr>
          <a:xfrm>
            <a:off x="2192194" y="25833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806295" y="207926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816410" y="252046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83612" y="2290932"/>
            <a:ext cx="18934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133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328578" y="2241144"/>
            <a:ext cx="657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3200" dirty="0"/>
          </a:p>
        </p:txBody>
      </p:sp>
      <p:sp>
        <p:nvSpPr>
          <p:cNvPr id="41" name="TextBox 40"/>
          <p:cNvSpPr txBox="1"/>
          <p:nvPr/>
        </p:nvSpPr>
        <p:spPr>
          <a:xfrm>
            <a:off x="7220393" y="2042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79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5206" y="250030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957744" y="25833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650117" y="207926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27434" y="2290932"/>
            <a:ext cx="1545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79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dm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172400" y="2241144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endParaRPr lang="zh-CN" altLang="en-US" sz="3200" dirty="0"/>
          </a:p>
        </p:txBody>
      </p:sp>
      <p:sp>
        <p:nvSpPr>
          <p:cNvPr id="65" name="TextBox 64"/>
          <p:cNvSpPr txBox="1"/>
          <p:nvPr/>
        </p:nvSpPr>
        <p:spPr>
          <a:xfrm>
            <a:off x="2367091" y="3284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56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302717" y="3762465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104442" y="38253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798933" y="332126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809048" y="376246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76250" y="3532932"/>
            <a:ext cx="1685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56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321216" y="3483144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3200" dirty="0"/>
          </a:p>
        </p:txBody>
      </p:sp>
      <p:sp>
        <p:nvSpPr>
          <p:cNvPr id="87" name="TextBox 86"/>
          <p:cNvSpPr txBox="1"/>
          <p:nvPr/>
        </p:nvSpPr>
        <p:spPr>
          <a:xfrm>
            <a:off x="7213031" y="3284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53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019637" y="3762465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6950382" y="382532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642755" y="332126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652870" y="376246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20072" y="3532932"/>
            <a:ext cx="1499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mL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165038" y="3483144"/>
            <a:ext cx="3577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</a:t>
            </a:r>
            <a:endParaRPr lang="zh-CN" altLang="en-US" sz="3200" dirty="0"/>
          </a:p>
        </p:txBody>
      </p:sp>
      <p:sp>
        <p:nvSpPr>
          <p:cNvPr id="94" name="TextBox 93"/>
          <p:cNvSpPr txBox="1"/>
          <p:nvPr/>
        </p:nvSpPr>
        <p:spPr>
          <a:xfrm>
            <a:off x="1798933" y="440138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809048" y="484258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76250" y="4613052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千克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321216" y="45632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吨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2104442" y="490544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6637050" y="4401384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647165" y="4842585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214367" y="4613052"/>
            <a:ext cx="1404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13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秒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159333" y="456326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</a:t>
            </a:r>
            <a:endParaRPr lang="zh-CN" altLang="en-US" sz="3200" dirty="0"/>
          </a:p>
        </p:txBody>
      </p:sp>
      <p:cxnSp>
        <p:nvCxnSpPr>
          <p:cNvPr id="103" name="直接连接符 102"/>
          <p:cNvCxnSpPr/>
          <p:nvPr/>
        </p:nvCxnSpPr>
        <p:spPr>
          <a:xfrm>
            <a:off x="6942559" y="4905440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865236" y="5499368"/>
            <a:ext cx="159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875351" y="5940569"/>
            <a:ext cx="1471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42553" y="5711036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48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公顷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3387519" y="570668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平方千米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70745" y="6003424"/>
            <a:ext cx="11363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-36512" y="1178888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36" grpId="0"/>
      <p:bldP spid="37" grpId="0"/>
      <p:bldP spid="60" grpId="0"/>
      <p:bldP spid="61" grpId="0"/>
      <p:bldP spid="72" grpId="0"/>
      <p:bldP spid="73" grpId="0"/>
      <p:bldP spid="75" grpId="0"/>
      <p:bldP spid="76" grpId="0"/>
      <p:bldP spid="78" grpId="0"/>
      <p:bldP spid="79" grpId="0"/>
      <p:bldP spid="41" grpId="0"/>
      <p:bldP spid="42" grpId="0"/>
      <p:bldP spid="65" grpId="0"/>
      <p:bldP spid="68" grpId="0"/>
      <p:bldP spid="87" grpId="0"/>
      <p:bldP spid="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017105"/>
            <a:ext cx="8139449" cy="27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</a:rPr>
              <a:t>被除数相当于分数中的分子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除数相当于分数中的分母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除号相当于分数中的</a:t>
            </a:r>
            <a:r>
              <a:rPr lang="zh-CN" altLang="en-US" sz="4000" dirty="0" smtClean="0">
                <a:solidFill>
                  <a:srgbClr val="000000"/>
                </a:solidFill>
              </a:rPr>
              <a:t>分数线。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92107" y="3720329"/>
            <a:ext cx="8139449" cy="179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</a:rPr>
              <a:t>求一个数是另一个数的几分之几也用除法计算</a:t>
            </a:r>
            <a:r>
              <a:rPr lang="zh-CN" altLang="en-US" sz="4000" dirty="0" smtClean="0">
                <a:solidFill>
                  <a:srgbClr val="000000"/>
                </a:solidFill>
              </a:rPr>
              <a:t>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764629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557192" y="4451187"/>
            <a:ext cx="649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53771" y="4856660"/>
            <a:ext cx="106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479393" y="4958314"/>
            <a:ext cx="59666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045025" y="4595203"/>
            <a:ext cx="216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1÷81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1407" y="4640636"/>
            <a:ext cx="692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3568" y="5445224"/>
            <a:ext cx="6876256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答：月球的质量是地球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质量的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25839" y="5373216"/>
            <a:ext cx="649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28184" y="5778689"/>
            <a:ext cx="106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226895" y="5880343"/>
            <a:ext cx="64936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879570" y="3901806"/>
            <a:ext cx="67352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月球的质量是地球质量的几分之几？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610" y="1452948"/>
            <a:ext cx="5271646" cy="248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85786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页练习十二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32874" y="37170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2874" y="41225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132873" y="422415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4" descr="C:\Users\lenovop\Desktop\图片1.png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498019"/>
            <a:ext cx="4854513" cy="431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4946846" y="1412776"/>
            <a:ext cx="399892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这棵纺锤树最粗部分的直径为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 m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，一张课桌的长度是它最粗直径的几分之几？</a:t>
            </a:r>
          </a:p>
        </p:txBody>
      </p:sp>
      <p:sp>
        <p:nvSpPr>
          <p:cNvPr id="2" name="矩形 1"/>
          <p:cNvSpPr/>
          <p:nvPr/>
        </p:nvSpPr>
        <p:spPr>
          <a:xfrm>
            <a:off x="5914217" y="3915192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1÷5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20511" y="390648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6847" y="4523636"/>
            <a:ext cx="38736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答：一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张课桌的长度是它最粗直径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的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4962" y="516098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4962" y="556645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924961" y="566810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  <p:bldP spid="3" grpId="0"/>
      <p:bldP spid="4" grpId="0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616" y="1586337"/>
            <a:ext cx="8254856" cy="271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52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7.</a:t>
            </a:r>
            <a:endParaRPr lang="zh-CN" alt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4297489" y="4221088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98775" y="4716433"/>
            <a:ext cx="53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78176" y="4814298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843808" y="4451187"/>
            <a:ext cx="216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5÷6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66728" y="4496620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09189" y="5229200"/>
            <a:ext cx="6876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：平均每人分    米。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32040" y="5085184"/>
            <a:ext cx="433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7121" y="5562665"/>
            <a:ext cx="530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903824" y="5661248"/>
            <a:ext cx="532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658815" y="4500409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(m)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/>
      <p:bldP spid="38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928662" y="4857760"/>
            <a:ext cx="5040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用小数表示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1285860"/>
            <a:ext cx="71179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在计算除法时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如果遇到除不尽或得不到整数商的情况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我们是怎样处理的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2" name="矩形 1"/>
          <p:cNvSpPr/>
          <p:nvPr/>
        </p:nvSpPr>
        <p:spPr>
          <a:xfrm>
            <a:off x="1000100" y="3571876"/>
            <a:ext cx="6287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到个位后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用余数表示结果。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52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页练习十二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556792"/>
            <a:ext cx="74168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小明用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分钟走了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1km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路，平均每分钟走几分之几千米？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41" y="150214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8.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28460" y="3086824"/>
            <a:ext cx="38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6424" y="3582169"/>
            <a:ext cx="849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09147" y="3680034"/>
            <a:ext cx="40247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376264" y="3316923"/>
            <a:ext cx="2168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1÷15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7699" y="3362356"/>
            <a:ext cx="432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40160" y="4310960"/>
            <a:ext cx="6876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：平均每分钟走    米。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96768" y="4166944"/>
            <a:ext cx="433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6544" y="4644425"/>
            <a:ext cx="790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968552" y="4743008"/>
            <a:ext cx="532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289786" y="3366145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(m)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9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里填上合适的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691680" y="4334326"/>
            <a:ext cx="5579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3898" y="192273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6684" y="242262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5245" y="1934695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5245" y="234016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985244" y="2441822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6912" y="4139057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560" y="457241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22559" y="467407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11560" y="2068259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7÷8=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45685" y="1899122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5685" y="2304595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45684" y="2406249"/>
            <a:ext cx="10903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561756" y="2060848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5÷9=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43651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r>
              <a:rPr lang="en-US" altLang="zh-CN" sz="3200" dirty="0"/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(   )</a:t>
            </a:r>
            <a:r>
              <a:rPr lang="en-US" altLang="zh-CN" sz="3200" dirty="0"/>
              <a:t>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4365104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881789" y="4238951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08321" y="463397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939543" y="4746078"/>
            <a:ext cx="9606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572000" y="4400513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6÷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)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04916" y="18448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82952" y="23990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314792" y="4350905"/>
            <a:ext cx="8291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12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5781913" y="4412460"/>
            <a:ext cx="8291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11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7252072" y="4222829"/>
            <a:ext cx="6138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</a:rPr>
              <a:t>6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  <p:bldP spid="40" grpId="0"/>
      <p:bldP spid="41" grpId="0"/>
      <p:bldP spid="42" grpId="0"/>
      <p:bldP spid="43" grpId="0"/>
      <p:bldP spid="4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5717" y="476672"/>
            <a:ext cx="763190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在（）里填上适当的分数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700808"/>
            <a:ext cx="3900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 cm=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0374" y="1556792"/>
            <a:ext cx="4132863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 dm²=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m²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3216408"/>
            <a:ext cx="3897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）日</a:t>
            </a:r>
          </a:p>
        </p:txBody>
      </p:sp>
      <p:sp>
        <p:nvSpPr>
          <p:cNvPr id="6" name="矩形 5"/>
          <p:cNvSpPr/>
          <p:nvPr/>
        </p:nvSpPr>
        <p:spPr>
          <a:xfrm>
            <a:off x="4971285" y="3198167"/>
            <a:ext cx="3897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39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）分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4767535"/>
            <a:ext cx="4132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51 g=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kg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2013" y="4533520"/>
            <a:ext cx="3900427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93 mL=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74328" y="148478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39752" y="1962265"/>
            <a:ext cx="881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358304" y="2060848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358135" y="148478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43753" y="1962265"/>
            <a:ext cx="881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262305" y="2060848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461591" y="2942808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61591" y="3420289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24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358304" y="3518872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998095" y="2942808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39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98095" y="3420289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876256" y="3518872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29896" y="452698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51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64041" y="5004465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1000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426609" y="5103048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206662" y="452698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16569" y="5004465"/>
            <a:ext cx="1114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1000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110832" y="5103048"/>
            <a:ext cx="81064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43917" y="764704"/>
            <a:ext cx="71643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3.</a:t>
            </a:r>
            <a:r>
              <a:rPr lang="zh-CN" sz="3200" dirty="0">
                <a:solidFill>
                  <a:srgbClr val="FF3399"/>
                </a:solidFill>
                <a:latin typeface="楷体_GB2312" pitchFamily="49" charset="-122"/>
              </a:rPr>
              <a:t>（易错题）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我是聪明的小法官。</a:t>
            </a: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107504" y="1412776"/>
            <a:ext cx="9036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1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分数中分母不能为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0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      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6949206" y="1507431"/>
            <a:ext cx="7191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auto">
          <a:xfrm>
            <a:off x="107504" y="2204864"/>
            <a:ext cx="903649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一个花坛的面积是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平均种上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种花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每种花占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       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6877199" y="3379639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107504" y="3920901"/>
            <a:ext cx="835342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把一张正方形纸对折后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再对折一次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每一小块占正方形纸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       </a:t>
            </a:r>
            <a:r>
              <a:rPr 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（    </a:t>
            </a:r>
            <a:r>
              <a:rPr 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）</a:t>
            </a: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6804248" y="5107831"/>
            <a:ext cx="7191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544347" y="3302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51820" y="37803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544346" y="387891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066477" y="50310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066477" y="55085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036826" y="560710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utoUpdateAnimBg="0"/>
      <p:bldP spid="49" grpId="0" autoUpdateAnimBg="0"/>
      <p:bldP spid="51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30491" y="897226"/>
            <a:ext cx="801101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情景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班有女生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比男生多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人。男生占全班人数的几分之几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130455" y="2420888"/>
            <a:ext cx="15841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/>
              <a:t>27-4</a:t>
            </a:r>
            <a:r>
              <a:rPr lang="en-US" altLang="zh-CN" sz="4000" dirty="0"/>
              <a:t> =</a:t>
            </a:r>
            <a:endParaRPr lang="zh-CN" altLang="zh-CN" sz="40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6810" y="306896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lt"/>
                <a:ea typeface="+mn-ea"/>
              </a:rPr>
              <a:t>23</a:t>
            </a:r>
            <a:endParaRPr lang="zh-CN" altLang="en-US" sz="40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4283" y="358521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lt"/>
                <a:ea typeface="+mn-ea"/>
              </a:rPr>
              <a:t>50</a:t>
            </a:r>
            <a:endParaRPr lang="zh-CN" altLang="en-US" sz="40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09168" y="3683793"/>
            <a:ext cx="605714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498607" y="2430448"/>
            <a:ext cx="26642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/>
              <a:t>23</a:t>
            </a:r>
            <a:r>
              <a:rPr lang="en-US" altLang="zh-CN" sz="4000" dirty="0"/>
              <a:t>(</a:t>
            </a:r>
            <a:r>
              <a:rPr lang="zh-CN" altLang="en-US" sz="4000" dirty="0"/>
              <a:t>人</a:t>
            </a:r>
            <a:r>
              <a:rPr lang="en-US" altLang="zh-CN" sz="4000" dirty="0"/>
              <a:t>)</a:t>
            </a:r>
            <a:endParaRPr lang="zh-CN" altLang="zh-CN" sz="40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130455" y="3306738"/>
            <a:ext cx="33364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/>
              <a:t>23÷(27+23</a:t>
            </a:r>
            <a:r>
              <a:rPr lang="en-US" altLang="zh-CN" sz="4000" dirty="0" smtClean="0"/>
              <a:t>)</a:t>
            </a:r>
            <a:r>
              <a:rPr lang="en-US" altLang="zh-CN" sz="4000" dirty="0"/>
              <a:t> =</a:t>
            </a:r>
            <a:endParaRPr lang="zh-CN" altLang="zh-CN" sz="40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05959" y="4551510"/>
            <a:ext cx="6218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+mn-lt"/>
              </a:rPr>
              <a:t>答：男生</a:t>
            </a:r>
            <a:r>
              <a:rPr lang="zh-CN" altLang="en-US" sz="3600" dirty="0">
                <a:solidFill>
                  <a:srgbClr val="C00000"/>
                </a:solidFill>
                <a:latin typeface="+mn-lt"/>
              </a:rPr>
              <a:t>占全班人数</a:t>
            </a:r>
            <a:r>
              <a:rPr lang="zh-CN" altLang="en-US" sz="3600" dirty="0" smtClean="0">
                <a:solidFill>
                  <a:srgbClr val="C00000"/>
                </a:solidFill>
                <a:latin typeface="+mn-lt"/>
              </a:rPr>
              <a:t>的         。</a:t>
            </a:r>
            <a:endParaRPr lang="zh-CN" altLang="en-US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02669" y="422108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lt"/>
                <a:ea typeface="+mn-ea"/>
              </a:rPr>
              <a:t>23</a:t>
            </a:r>
            <a:endParaRPr lang="zh-CN" altLang="en-US" sz="40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0142" y="473733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lt"/>
                <a:ea typeface="+mn-ea"/>
              </a:rPr>
              <a:t>50</a:t>
            </a:r>
            <a:endParaRPr lang="zh-CN" altLang="en-US" sz="40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145027" y="4835921"/>
            <a:ext cx="605714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/>
      <p:bldP spid="17" grpId="0"/>
      <p:bldP spid="19" grpId="0" autoUpdateAnimBg="0"/>
      <p:bldP spid="20" grpId="0" autoUpdateAnimBg="0"/>
      <p:bldP spid="21" grpId="0"/>
      <p:bldP spid="22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7330" y="923236"/>
            <a:ext cx="7993062" cy="219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（创新题）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三个人平均分一捆铅笔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每人用了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支后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三人剩下的总数与每人开始分得的一样多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这捆铅笔原来有多少支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153567" y="4377298"/>
            <a:ext cx="70188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答：这捆铅笔原来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altLang="zh-CN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支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                  </a:t>
            </a:r>
          </a:p>
        </p:txBody>
      </p:sp>
      <p:sp>
        <p:nvSpPr>
          <p:cNvPr id="4" name="矩形 3"/>
          <p:cNvSpPr/>
          <p:nvPr/>
        </p:nvSpPr>
        <p:spPr>
          <a:xfrm>
            <a:off x="1873201" y="3270289"/>
            <a:ext cx="33009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6×3÷2×3=</a:t>
            </a:r>
            <a:endParaRPr lang="zh-CN" altLang="en-US" sz="4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62811" y="3270288"/>
            <a:ext cx="18854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27(</a:t>
            </a:r>
            <a:r>
              <a:rPr lang="zh-CN" altLang="zh-CN" sz="4400" dirty="0">
                <a:solidFill>
                  <a:srgbClr val="FF0000"/>
                </a:solidFill>
                <a:latin typeface="+mn-ea"/>
                <a:ea typeface="+mn-ea"/>
              </a:rPr>
              <a:t>支</a:t>
            </a:r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6099113" y="1801885"/>
            <a:ext cx="1530350" cy="15303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20" name="Group 4"/>
          <p:cNvGrpSpPr/>
          <p:nvPr/>
        </p:nvGrpSpPr>
        <p:grpSpPr bwMode="auto">
          <a:xfrm>
            <a:off x="6388038" y="1951279"/>
            <a:ext cx="1247775" cy="1260475"/>
            <a:chOff x="0" y="0"/>
            <a:chExt cx="786" cy="794"/>
          </a:xfrm>
        </p:grpSpPr>
        <p:sp>
          <p:nvSpPr>
            <p:cNvPr id="9221" name="Freeform 5"/>
            <p:cNvSpPr/>
            <p:nvPr/>
          </p:nvSpPr>
          <p:spPr bwMode="auto">
            <a:xfrm>
              <a:off x="0" y="0"/>
              <a:ext cx="300" cy="390"/>
            </a:xfrm>
            <a:custGeom>
              <a:avLst/>
              <a:gdLst>
                <a:gd name="T0" fmla="*/ 0 w 300"/>
                <a:gd name="T1" fmla="*/ 0 h 390"/>
                <a:gd name="T2" fmla="*/ 300 w 300"/>
                <a:gd name="T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0" h="390">
                  <a:moveTo>
                    <a:pt x="0" y="0"/>
                  </a:moveTo>
                  <a:lnTo>
                    <a:pt x="300" y="39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Freeform 6"/>
            <p:cNvSpPr/>
            <p:nvPr/>
          </p:nvSpPr>
          <p:spPr bwMode="auto">
            <a:xfrm>
              <a:off x="300" y="384"/>
              <a:ext cx="486" cy="6"/>
            </a:xfrm>
            <a:custGeom>
              <a:avLst/>
              <a:gdLst>
                <a:gd name="T0" fmla="*/ 0 w 486"/>
                <a:gd name="T1" fmla="*/ 6 h 6"/>
                <a:gd name="T2" fmla="*/ 486 w 486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6" h="6">
                  <a:moveTo>
                    <a:pt x="0" y="6"/>
                  </a:moveTo>
                  <a:lnTo>
                    <a:pt x="486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Freeform 7"/>
            <p:cNvSpPr/>
            <p:nvPr/>
          </p:nvSpPr>
          <p:spPr bwMode="auto">
            <a:xfrm>
              <a:off x="53" y="390"/>
              <a:ext cx="248" cy="404"/>
            </a:xfrm>
            <a:custGeom>
              <a:avLst/>
              <a:gdLst>
                <a:gd name="T0" fmla="*/ 248 w 248"/>
                <a:gd name="T1" fmla="*/ 0 h 404"/>
                <a:gd name="T2" fmla="*/ 0 w 248"/>
                <a:gd name="T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8" h="404">
                  <a:moveTo>
                    <a:pt x="248" y="0"/>
                  </a:moveTo>
                  <a:lnTo>
                    <a:pt x="0" y="404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763448" y="3898524"/>
            <a:ext cx="14404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rgbClr val="C00000"/>
                </a:solidFill>
                <a:latin typeface="+mj-lt"/>
                <a:ea typeface="+mn-ea"/>
              </a:rPr>
              <a:t>1÷3=</a:t>
            </a:r>
          </a:p>
        </p:txBody>
      </p:sp>
      <p:pic>
        <p:nvPicPr>
          <p:cNvPr id="9227" name="Picture 11" descr="20（2张）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54" t="13426" r="8468" b="19204"/>
          <a:stretch>
            <a:fillRect/>
          </a:stretch>
        </p:blipFill>
        <p:spPr bwMode="auto">
          <a:xfrm>
            <a:off x="899505" y="1135268"/>
            <a:ext cx="4176464" cy="252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35496" y="750019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例1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197422" y="553068"/>
            <a:ext cx="76950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把一个蛋糕平均分给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人，每人分得多少个？</a:t>
            </a:r>
          </a:p>
        </p:txBody>
      </p:sp>
      <p:sp>
        <p:nvSpPr>
          <p:cNvPr id="2" name="饼形 1"/>
          <p:cNvSpPr/>
          <p:nvPr/>
        </p:nvSpPr>
        <p:spPr>
          <a:xfrm>
            <a:off x="6105463" y="1801885"/>
            <a:ext cx="1530350" cy="1539875"/>
          </a:xfrm>
          <a:prstGeom prst="pie">
            <a:avLst>
              <a:gd name="adj1" fmla="val 21319229"/>
              <a:gd name="adj2" fmla="val 720811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3051794" y="3640461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  <a:latin typeface="+mj-lt"/>
                <a:ea typeface="+mn-ea"/>
              </a:rPr>
              <a:t>1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3051794" y="414052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23232" y="4283403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548953" y="5273763"/>
            <a:ext cx="39231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答：每人分得     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4082226" y="491070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0" dirty="0">
                <a:solidFill>
                  <a:srgbClr val="C00000"/>
                </a:solidFill>
                <a:latin typeface="+mj-lt"/>
                <a:ea typeface="+mn-ea"/>
              </a:rPr>
              <a:t>1</a:t>
            </a:r>
            <a:endParaRPr lang="zh-CN" altLang="en-US" sz="44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4082226" y="543740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0" dirty="0" smtClean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endParaRPr lang="zh-CN" altLang="en-US" sz="4400" b="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138631" y="5551525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饼形 18"/>
          <p:cNvSpPr/>
          <p:nvPr/>
        </p:nvSpPr>
        <p:spPr>
          <a:xfrm rot="6790649">
            <a:off x="6099113" y="1800112"/>
            <a:ext cx="1530350" cy="1539875"/>
          </a:xfrm>
          <a:prstGeom prst="pie">
            <a:avLst>
              <a:gd name="adj1" fmla="val 0"/>
              <a:gd name="adj2" fmla="val 780852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饼形 19"/>
          <p:cNvSpPr/>
          <p:nvPr/>
        </p:nvSpPr>
        <p:spPr>
          <a:xfrm rot="14472105">
            <a:off x="6105463" y="1800505"/>
            <a:ext cx="1530350" cy="1539875"/>
          </a:xfrm>
          <a:prstGeom prst="pie">
            <a:avLst>
              <a:gd name="adj1" fmla="val 0"/>
              <a:gd name="adj2" fmla="val 741731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-0.08819 0.2379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55112E-17 L -0.00521 0.1863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148E-6 L 0.13507 0.2731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6" grpId="0"/>
      <p:bldP spid="2" grpId="0" animBg="1"/>
      <p:bldP spid="2" grpId="1" animBg="1"/>
      <p:bldP spid="21" grpId="0"/>
      <p:bldP spid="22" grpId="0"/>
      <p:bldP spid="24" grpId="0"/>
      <p:bldP spid="25" grpId="0"/>
      <p:bldP spid="26" grpId="0"/>
      <p:bldP spid="19" grpId="0" animBg="1"/>
      <p:bldP spid="19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 descr="20（2张）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54" t="13426" r="8468" b="19204"/>
          <a:stretch>
            <a:fillRect/>
          </a:stretch>
        </p:blipFill>
        <p:spPr bwMode="auto">
          <a:xfrm>
            <a:off x="899505" y="1135268"/>
            <a:ext cx="4176464" cy="252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35496" y="750019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</a:rPr>
              <a:t>例1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197422" y="553068"/>
            <a:ext cx="76950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把一个蛋糕平均分给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人，每人分得多少个？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652120" y="1196752"/>
            <a:ext cx="3124200" cy="2812840"/>
            <a:chOff x="5652120" y="1196752"/>
            <a:chExt cx="3124200" cy="2812840"/>
          </a:xfrm>
        </p:grpSpPr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5652120" y="1196752"/>
              <a:ext cx="3124200" cy="2578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70000"/>
                </a:lnSpc>
                <a:spcBef>
                  <a:spcPct val="10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想：根据分数的意义，把</a:t>
              </a:r>
              <a:r>
                <a:rPr 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1</a:t>
              </a:r>
              <a:r>
                <a:rPr lang="zh-CN" alt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个蛋糕平均分成</a:t>
              </a:r>
              <a:r>
                <a:rPr 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3</a:t>
              </a:r>
              <a:r>
                <a:rPr lang="zh-CN" alt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份，每份是</a:t>
              </a:r>
              <a:r>
                <a:rPr 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1 </a:t>
              </a:r>
              <a:r>
                <a:rPr lang="zh-CN" altLang="en-US" sz="2400" dirty="0">
                  <a:latin typeface="Times New Roman" panose="02020603050405020304" pitchFamily="18" charset="0"/>
                  <a:ea typeface="幼圆" panose="02010509060101010101" pitchFamily="49" charset="-122"/>
                </a:rPr>
                <a:t>个蛋糕的      ，就是       个。</a:t>
              </a: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6068445" y="2836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0" dirty="0">
                  <a:solidFill>
                    <a:srgbClr val="C00000"/>
                  </a:solidFill>
                  <a:latin typeface="+mj-lt"/>
                  <a:ea typeface="+mn-ea"/>
                </a:rPr>
                <a:t>1</a:t>
              </a:r>
              <a:endParaRPr lang="zh-CN" altLang="en-US" sz="3600" b="0" dirty="0">
                <a:solidFill>
                  <a:srgbClr val="C00000"/>
                </a:solidFill>
                <a:latin typeface="+mj-lt"/>
                <a:ea typeface="+mn-ea"/>
              </a:endParaRPr>
            </a:p>
          </p:txBody>
        </p:sp>
        <p:sp>
          <p:nvSpPr>
            <p:cNvPr id="30" name="TextBox 17"/>
            <p:cNvSpPr txBox="1"/>
            <p:nvPr/>
          </p:nvSpPr>
          <p:spPr>
            <a:xfrm>
              <a:off x="6068445" y="3363261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0" dirty="0" smtClean="0">
                  <a:solidFill>
                    <a:srgbClr val="C00000"/>
                  </a:solidFill>
                  <a:latin typeface="+mj-lt"/>
                  <a:ea typeface="+mj-ea"/>
                </a:rPr>
                <a:t>3</a:t>
              </a:r>
              <a:endParaRPr lang="zh-CN" altLang="en-US" sz="3600" b="0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124850" y="3477381"/>
              <a:ext cx="357190" cy="1476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6"/>
            <p:cNvSpPr txBox="1"/>
            <p:nvPr/>
          </p:nvSpPr>
          <p:spPr>
            <a:xfrm>
              <a:off x="7422382" y="281962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0" dirty="0">
                  <a:solidFill>
                    <a:srgbClr val="C00000"/>
                  </a:solidFill>
                  <a:latin typeface="+mj-lt"/>
                  <a:ea typeface="+mn-ea"/>
                </a:rPr>
                <a:t>1</a:t>
              </a:r>
              <a:endParaRPr lang="zh-CN" altLang="en-US" sz="3600" b="0" dirty="0">
                <a:solidFill>
                  <a:srgbClr val="C00000"/>
                </a:solidFill>
                <a:latin typeface="+mj-lt"/>
                <a:ea typeface="+mn-ea"/>
              </a:endParaRPr>
            </a:p>
          </p:txBody>
        </p:sp>
        <p:sp>
          <p:nvSpPr>
            <p:cNvPr id="33" name="TextBox 17"/>
            <p:cNvSpPr txBox="1"/>
            <p:nvPr/>
          </p:nvSpPr>
          <p:spPr>
            <a:xfrm>
              <a:off x="7422382" y="3346323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0" dirty="0" smtClean="0">
                  <a:solidFill>
                    <a:srgbClr val="C00000"/>
                  </a:solidFill>
                  <a:latin typeface="+mj-lt"/>
                  <a:ea typeface="+mj-ea"/>
                </a:rPr>
                <a:t>3</a:t>
              </a:r>
              <a:endParaRPr lang="zh-CN" altLang="en-US" sz="3600" b="0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478787" y="3460443"/>
              <a:ext cx="357190" cy="1476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2915790" y="3858881"/>
            <a:ext cx="302418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rgbClr val="C00000"/>
                </a:solidFill>
                <a:latin typeface="+mj-lt"/>
                <a:ea typeface="+mn-ea"/>
              </a:rPr>
              <a:t>1÷3=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4371479" y="363175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  <a:latin typeface="+mj-lt"/>
                <a:ea typeface="+mn-ea"/>
              </a:rPr>
              <a:t>1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4371479" y="41584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427884" y="4272580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2016801" y="5273763"/>
            <a:ext cx="39231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答：每人分得     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0" name="TextBox 16"/>
          <p:cNvSpPr txBox="1"/>
          <p:nvPr/>
        </p:nvSpPr>
        <p:spPr>
          <a:xfrm>
            <a:off x="4550074" y="491070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0" dirty="0">
                <a:solidFill>
                  <a:srgbClr val="C00000"/>
                </a:solidFill>
                <a:latin typeface="+mj-lt"/>
                <a:ea typeface="+mn-ea"/>
              </a:rPr>
              <a:t>1</a:t>
            </a:r>
            <a:endParaRPr lang="zh-CN" altLang="en-US" sz="44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4550074" y="543740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0" dirty="0" smtClean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endParaRPr lang="zh-CN" altLang="en-US" sz="4400" b="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606479" y="5551525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5496" y="1268760"/>
            <a:ext cx="5408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用分数表示下面各题的商。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2000240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3÷7=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4714876" y="2071678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5÷8=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0" y="3143248"/>
            <a:ext cx="2220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9÷10=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0562" y="3143248"/>
            <a:ext cx="19896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21÷32=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500034" y="4357694"/>
            <a:ext cx="17315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4÷11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=</a:t>
            </a:r>
            <a:endParaRPr lang="zh-CN" altLang="en-US" sz="4000" dirty="0"/>
          </a:p>
        </p:txBody>
      </p:sp>
      <p:sp>
        <p:nvSpPr>
          <p:cNvPr id="11" name="矩形 10"/>
          <p:cNvSpPr/>
          <p:nvPr/>
        </p:nvSpPr>
        <p:spPr>
          <a:xfrm>
            <a:off x="4429124" y="4357694"/>
            <a:ext cx="19623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6÷13=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2168969" y="171437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3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2168969" y="22410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7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225374" y="2355200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6"/>
          <p:cNvSpPr txBox="1"/>
          <p:nvPr/>
        </p:nvSpPr>
        <p:spPr>
          <a:xfrm>
            <a:off x="6342657" y="177281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5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342657" y="2299519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8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399062" y="2413639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6"/>
          <p:cNvSpPr txBox="1"/>
          <p:nvPr/>
        </p:nvSpPr>
        <p:spPr>
          <a:xfrm>
            <a:off x="2445816" y="287552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9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2297674" y="3402227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10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354079" y="3505807"/>
            <a:ext cx="663003" cy="1054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6"/>
          <p:cNvSpPr txBox="1"/>
          <p:nvPr/>
        </p:nvSpPr>
        <p:spPr>
          <a:xfrm>
            <a:off x="6771953" y="2875524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21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6771953" y="3402227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32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771953" y="3505807"/>
            <a:ext cx="755335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6"/>
          <p:cNvSpPr txBox="1"/>
          <p:nvPr/>
        </p:nvSpPr>
        <p:spPr>
          <a:xfrm>
            <a:off x="2538873" y="4058251"/>
            <a:ext cx="448951" cy="793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4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2403969" y="4584954"/>
            <a:ext cx="9438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11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460374" y="4723062"/>
            <a:ext cx="671466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6"/>
          <p:cNvSpPr txBox="1"/>
          <p:nvPr/>
        </p:nvSpPr>
        <p:spPr>
          <a:xfrm>
            <a:off x="6694288" y="411011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6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6536953" y="4636816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13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593358" y="4750936"/>
            <a:ext cx="698930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27100" y="658342"/>
            <a:ext cx="81093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个月饼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平均分给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人，每人分得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多少个？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900113" y="1916113"/>
            <a:ext cx="55435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849450" y="4005064"/>
            <a:ext cx="626469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说一说：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怎样列式？</a:t>
            </a: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折一折：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结果是多少？</a:t>
            </a: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想一想</a:t>
            </a:r>
            <a:r>
              <a:rPr lang="zh-CN" altLang="en-US" sz="3200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有几种不同的分法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0" y="79814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</a:rPr>
              <a:t>例2</a:t>
            </a:r>
          </a:p>
        </p:txBody>
      </p:sp>
      <p:pic>
        <p:nvPicPr>
          <p:cNvPr id="7" name="Picture 10" descr="1-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8330"/>
            <a:ext cx="393317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2"/>
          <p:cNvSpPr>
            <a:spLocks noChangeArrowheads="1"/>
          </p:cNvSpPr>
          <p:nvPr/>
        </p:nvSpPr>
        <p:spPr bwMode="auto">
          <a:xfrm>
            <a:off x="381000" y="1447800"/>
            <a:ext cx="1447800" cy="533400"/>
          </a:xfrm>
          <a:prstGeom prst="ellipse">
            <a:avLst/>
          </a:prstGeom>
          <a:solidFill>
            <a:srgbClr val="FFFF0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381000" y="2819400"/>
            <a:ext cx="1447800" cy="533400"/>
          </a:xfrm>
          <a:prstGeom prst="ellipse">
            <a:avLst/>
          </a:prstGeom>
          <a:solidFill>
            <a:srgbClr val="FFFF0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381000" y="4267200"/>
            <a:ext cx="1447800" cy="533400"/>
          </a:xfrm>
          <a:prstGeom prst="ellipse">
            <a:avLst/>
          </a:prstGeom>
          <a:solidFill>
            <a:srgbClr val="FFFF0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141538" y="688428"/>
            <a:ext cx="5638800" cy="8032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133600" y="1965324"/>
            <a:ext cx="5638800" cy="8032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133600" y="3284984"/>
            <a:ext cx="5638800" cy="8032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2133600" y="4581128"/>
            <a:ext cx="5638800" cy="8032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381000" y="1752600"/>
            <a:ext cx="14478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1143000" y="1447800"/>
            <a:ext cx="0" cy="76200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381000" y="3124200"/>
            <a:ext cx="14478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1143000" y="2819400"/>
            <a:ext cx="0" cy="76200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381000" y="4572000"/>
            <a:ext cx="1447800" cy="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1143000" y="4255682"/>
            <a:ext cx="0" cy="762000"/>
          </a:xfrm>
          <a:prstGeom prst="line">
            <a:avLst/>
          </a:prstGeom>
          <a:noFill/>
          <a:ln w="3810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673225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1673225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1673225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673225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024188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024188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024188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3024188"/>
            <a:ext cx="7905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4508500"/>
            <a:ext cx="73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2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4525963"/>
            <a:ext cx="73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4525963"/>
            <a:ext cx="73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88" y="4508500"/>
            <a:ext cx="73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15" name="Group 27"/>
          <p:cNvGrpSpPr/>
          <p:nvPr/>
        </p:nvGrpSpPr>
        <p:grpSpPr bwMode="auto">
          <a:xfrm>
            <a:off x="5997575" y="692696"/>
            <a:ext cx="1655763" cy="771525"/>
            <a:chOff x="0" y="61"/>
            <a:chExt cx="1043" cy="486"/>
          </a:xfrm>
        </p:grpSpPr>
        <p:sp>
          <p:nvSpPr>
            <p:cNvPr id="12316" name="Oval 28"/>
            <p:cNvSpPr>
              <a:spLocks noChangeArrowheads="1"/>
            </p:cNvSpPr>
            <p:nvPr/>
          </p:nvSpPr>
          <p:spPr bwMode="auto">
            <a:xfrm>
              <a:off x="131" y="76"/>
              <a:ext cx="912" cy="336"/>
            </a:xfrm>
            <a:prstGeom prst="ellipse">
              <a:avLst/>
            </a:prstGeom>
            <a:solidFill>
              <a:srgbClr val="FFFF00"/>
            </a:solidFill>
            <a:ln w="9525" cmpd="sng">
              <a:rou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  <a:contourClr>
                <a:srgbClr val="FFFF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2317" name="Line 29"/>
            <p:cNvSpPr>
              <a:spLocks noChangeShapeType="1"/>
            </p:cNvSpPr>
            <p:nvPr/>
          </p:nvSpPr>
          <p:spPr bwMode="auto">
            <a:xfrm>
              <a:off x="131" y="268"/>
              <a:ext cx="912" cy="0"/>
            </a:xfrm>
            <a:prstGeom prst="line">
              <a:avLst/>
            </a:prstGeom>
            <a:noFill/>
            <a:ln w="5715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Line 30"/>
            <p:cNvSpPr>
              <a:spLocks noChangeShapeType="1"/>
            </p:cNvSpPr>
            <p:nvPr/>
          </p:nvSpPr>
          <p:spPr bwMode="auto">
            <a:xfrm>
              <a:off x="593" y="67"/>
              <a:ext cx="0" cy="480"/>
            </a:xfrm>
            <a:prstGeom prst="line">
              <a:avLst/>
            </a:prstGeom>
            <a:noFill/>
            <a:ln w="3810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Rectangle 31"/>
            <p:cNvSpPr>
              <a:spLocks noChangeArrowheads="1"/>
            </p:cNvSpPr>
            <p:nvPr/>
          </p:nvSpPr>
          <p:spPr bwMode="auto">
            <a:xfrm>
              <a:off x="0" y="61"/>
              <a:ext cx="571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20" name="Group 32"/>
          <p:cNvGrpSpPr/>
          <p:nvPr/>
        </p:nvGrpSpPr>
        <p:grpSpPr bwMode="auto">
          <a:xfrm>
            <a:off x="5970588" y="1993901"/>
            <a:ext cx="1655762" cy="771525"/>
            <a:chOff x="0" y="61"/>
            <a:chExt cx="1043" cy="486"/>
          </a:xfrm>
        </p:grpSpPr>
        <p:sp>
          <p:nvSpPr>
            <p:cNvPr id="12321" name="Oval 33"/>
            <p:cNvSpPr>
              <a:spLocks noChangeArrowheads="1"/>
            </p:cNvSpPr>
            <p:nvPr/>
          </p:nvSpPr>
          <p:spPr bwMode="auto">
            <a:xfrm>
              <a:off x="131" y="76"/>
              <a:ext cx="912" cy="336"/>
            </a:xfrm>
            <a:prstGeom prst="ellipse">
              <a:avLst/>
            </a:prstGeom>
            <a:solidFill>
              <a:srgbClr val="FFFF00"/>
            </a:solidFill>
            <a:ln w="9525" cmpd="sng">
              <a:rou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  <a:contourClr>
                <a:srgbClr val="FFFF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2322" name="Line 34"/>
            <p:cNvSpPr>
              <a:spLocks noChangeShapeType="1"/>
            </p:cNvSpPr>
            <p:nvPr/>
          </p:nvSpPr>
          <p:spPr bwMode="auto">
            <a:xfrm>
              <a:off x="131" y="268"/>
              <a:ext cx="912" cy="0"/>
            </a:xfrm>
            <a:prstGeom prst="line">
              <a:avLst/>
            </a:prstGeom>
            <a:noFill/>
            <a:ln w="5715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Line 35"/>
            <p:cNvSpPr>
              <a:spLocks noChangeShapeType="1"/>
            </p:cNvSpPr>
            <p:nvPr/>
          </p:nvSpPr>
          <p:spPr bwMode="auto">
            <a:xfrm>
              <a:off x="593" y="67"/>
              <a:ext cx="0" cy="480"/>
            </a:xfrm>
            <a:prstGeom prst="line">
              <a:avLst/>
            </a:prstGeom>
            <a:noFill/>
            <a:ln w="3810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Rectangle 36"/>
            <p:cNvSpPr>
              <a:spLocks noChangeArrowheads="1"/>
            </p:cNvSpPr>
            <p:nvPr/>
          </p:nvSpPr>
          <p:spPr bwMode="auto">
            <a:xfrm>
              <a:off x="0" y="61"/>
              <a:ext cx="571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25" name="Group 37"/>
          <p:cNvGrpSpPr/>
          <p:nvPr/>
        </p:nvGrpSpPr>
        <p:grpSpPr bwMode="auto">
          <a:xfrm>
            <a:off x="6000750" y="3315148"/>
            <a:ext cx="1655763" cy="771525"/>
            <a:chOff x="0" y="61"/>
            <a:chExt cx="1043" cy="486"/>
          </a:xfrm>
        </p:grpSpPr>
        <p:sp>
          <p:nvSpPr>
            <p:cNvPr id="12326" name="Oval 38"/>
            <p:cNvSpPr>
              <a:spLocks noChangeArrowheads="1"/>
            </p:cNvSpPr>
            <p:nvPr/>
          </p:nvSpPr>
          <p:spPr bwMode="auto">
            <a:xfrm>
              <a:off x="131" y="76"/>
              <a:ext cx="912" cy="336"/>
            </a:xfrm>
            <a:prstGeom prst="ellipse">
              <a:avLst/>
            </a:prstGeom>
            <a:solidFill>
              <a:srgbClr val="FFFF00"/>
            </a:solidFill>
            <a:ln w="9525" cmpd="sng">
              <a:rou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  <a:contourClr>
                <a:srgbClr val="FFFF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2327" name="Line 39"/>
            <p:cNvSpPr>
              <a:spLocks noChangeShapeType="1"/>
            </p:cNvSpPr>
            <p:nvPr/>
          </p:nvSpPr>
          <p:spPr bwMode="auto">
            <a:xfrm>
              <a:off x="131" y="268"/>
              <a:ext cx="912" cy="0"/>
            </a:xfrm>
            <a:prstGeom prst="line">
              <a:avLst/>
            </a:prstGeom>
            <a:noFill/>
            <a:ln w="5715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Line 40"/>
            <p:cNvSpPr>
              <a:spLocks noChangeShapeType="1"/>
            </p:cNvSpPr>
            <p:nvPr/>
          </p:nvSpPr>
          <p:spPr bwMode="auto">
            <a:xfrm>
              <a:off x="593" y="67"/>
              <a:ext cx="0" cy="480"/>
            </a:xfrm>
            <a:prstGeom prst="line">
              <a:avLst/>
            </a:prstGeom>
            <a:noFill/>
            <a:ln w="3810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Rectangle 41"/>
            <p:cNvSpPr>
              <a:spLocks noChangeArrowheads="1"/>
            </p:cNvSpPr>
            <p:nvPr/>
          </p:nvSpPr>
          <p:spPr bwMode="auto">
            <a:xfrm>
              <a:off x="0" y="61"/>
              <a:ext cx="571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30" name="Group 42"/>
          <p:cNvGrpSpPr/>
          <p:nvPr/>
        </p:nvGrpSpPr>
        <p:grpSpPr bwMode="auto">
          <a:xfrm>
            <a:off x="5988050" y="4626583"/>
            <a:ext cx="1655763" cy="757821"/>
            <a:chOff x="0" y="67"/>
            <a:chExt cx="1043" cy="480"/>
          </a:xfrm>
        </p:grpSpPr>
        <p:sp>
          <p:nvSpPr>
            <p:cNvPr id="12331" name="Oval 43"/>
            <p:cNvSpPr>
              <a:spLocks noChangeArrowheads="1"/>
            </p:cNvSpPr>
            <p:nvPr/>
          </p:nvSpPr>
          <p:spPr bwMode="auto">
            <a:xfrm>
              <a:off x="131" y="76"/>
              <a:ext cx="912" cy="336"/>
            </a:xfrm>
            <a:prstGeom prst="ellipse">
              <a:avLst/>
            </a:prstGeom>
            <a:solidFill>
              <a:srgbClr val="FFFF00"/>
            </a:solidFill>
            <a:ln w="9525" cmpd="sng">
              <a:rou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00"/>
              </a:extrusionClr>
              <a:contourClr>
                <a:srgbClr val="FFFF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2332" name="Line 44"/>
            <p:cNvSpPr>
              <a:spLocks noChangeShapeType="1"/>
            </p:cNvSpPr>
            <p:nvPr/>
          </p:nvSpPr>
          <p:spPr bwMode="auto">
            <a:xfrm>
              <a:off x="131" y="268"/>
              <a:ext cx="912" cy="0"/>
            </a:xfrm>
            <a:prstGeom prst="line">
              <a:avLst/>
            </a:prstGeom>
            <a:noFill/>
            <a:ln w="5715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Line 45"/>
            <p:cNvSpPr>
              <a:spLocks noChangeShapeType="1"/>
            </p:cNvSpPr>
            <p:nvPr/>
          </p:nvSpPr>
          <p:spPr bwMode="auto">
            <a:xfrm>
              <a:off x="593" y="67"/>
              <a:ext cx="0" cy="480"/>
            </a:xfrm>
            <a:prstGeom prst="line">
              <a:avLst/>
            </a:prstGeom>
            <a:noFill/>
            <a:ln w="3810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Rectangle 46"/>
            <p:cNvSpPr>
              <a:spLocks noChangeArrowheads="1"/>
            </p:cNvSpPr>
            <p:nvPr/>
          </p:nvSpPr>
          <p:spPr bwMode="auto">
            <a:xfrm>
              <a:off x="0" y="67"/>
              <a:ext cx="571" cy="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49650" y="5384403"/>
            <a:ext cx="3438574" cy="1132139"/>
            <a:chOff x="3176209" y="5384403"/>
            <a:chExt cx="3526461" cy="1132139"/>
          </a:xfrm>
        </p:grpSpPr>
        <p:sp>
          <p:nvSpPr>
            <p:cNvPr id="12336" name="Text Box 48"/>
            <p:cNvSpPr txBox="1">
              <a:spLocks noChangeArrowheads="1"/>
            </p:cNvSpPr>
            <p:nvPr/>
          </p:nvSpPr>
          <p:spPr bwMode="auto">
            <a:xfrm>
              <a:off x="3176209" y="5633621"/>
              <a:ext cx="3526461" cy="6413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3÷4</a:t>
              </a:r>
              <a:r>
                <a:rPr lang="en-US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      </a:t>
              </a:r>
              <a:r>
                <a:rPr lang="zh-CN" altLang="en-US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（块）</a:t>
              </a:r>
            </a:p>
          </p:txBody>
        </p:sp>
        <p:sp>
          <p:nvSpPr>
            <p:cNvPr id="52" name="TextBox 16"/>
            <p:cNvSpPr txBox="1"/>
            <p:nvPr/>
          </p:nvSpPr>
          <p:spPr>
            <a:xfrm>
              <a:off x="4925003" y="5384403"/>
              <a:ext cx="4489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Times New Roman" panose="02020603050405020304" pitchFamily="18" charset="0"/>
                </a:rPr>
                <a:t>3</a:t>
              </a:r>
              <a:endParaRPr lang="zh-CN" altLang="en-US" sz="3600" dirty="0">
                <a:latin typeface="Times New Roman" panose="02020603050405020304" pitchFamily="18" charset="0"/>
              </a:endParaRPr>
            </a:p>
          </p:txBody>
        </p:sp>
        <p:sp>
          <p:nvSpPr>
            <p:cNvPr id="53" name="TextBox 17"/>
            <p:cNvSpPr txBox="1"/>
            <p:nvPr/>
          </p:nvSpPr>
          <p:spPr>
            <a:xfrm>
              <a:off x="4924249" y="5870211"/>
              <a:ext cx="583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Times New Roman" panose="02020603050405020304" pitchFamily="18" charset="0"/>
                </a:rPr>
                <a:t>4</a:t>
              </a:r>
              <a:endParaRPr lang="zh-CN" altLang="en-US" sz="3600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781533" y="5966019"/>
              <a:ext cx="671466" cy="0"/>
            </a:xfrm>
            <a:prstGeom prst="line">
              <a:avLst/>
            </a:prstGeom>
            <a:ln w="38100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14948 -0.1173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14653 0.05555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14375 0.26551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1467 0.43379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2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26771 -0.30949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26685 -0.14144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27066 0.06574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0" y="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27761 0.2423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72" y="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0.41702 -0.52106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51" y="-2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0.40295 -0.35972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-1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1.85185E-6 L 0.40781 -0.15232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0" y="-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0.40156 0.02824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9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2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2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2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20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 animBg="1"/>
      <p:bldP spid="12300" grpId="0" animBg="1"/>
      <p:bldP spid="12301" grpId="0" animBg="1"/>
      <p:bldP spid="123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609600" y="2362200"/>
            <a:ext cx="1447800" cy="533400"/>
          </a:xfrm>
          <a:prstGeom prst="ellipse">
            <a:avLst/>
          </a:prstGeom>
          <a:solidFill>
            <a:srgbClr val="FFFF0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609600" y="2133600"/>
            <a:ext cx="1447800" cy="533400"/>
          </a:xfrm>
          <a:prstGeom prst="ellipse">
            <a:avLst/>
          </a:prstGeom>
          <a:solidFill>
            <a:srgbClr val="00808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80"/>
            </a:extrusionClr>
            <a:contourClr>
              <a:srgbClr val="00808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609600" y="1905000"/>
            <a:ext cx="1447800" cy="533400"/>
          </a:xfrm>
          <a:prstGeom prst="ellipse">
            <a:avLst/>
          </a:prstGeom>
          <a:solidFill>
            <a:srgbClr val="FF3300"/>
          </a:solidFill>
          <a:ln w="9525" cmpd="sng">
            <a:round/>
          </a:ln>
          <a:effectLst/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  <a:contourClr>
              <a:srgbClr val="FF330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611188" y="2205038"/>
            <a:ext cx="1447800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1371600" y="1828800"/>
            <a:ext cx="0" cy="129540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2124075" y="2636838"/>
            <a:ext cx="457200" cy="0"/>
          </a:xfrm>
          <a:prstGeom prst="line">
            <a:avLst/>
          </a:prstGeom>
          <a:noFill/>
          <a:ln w="76200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133600"/>
            <a:ext cx="7334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Line 9"/>
          <p:cNvSpPr>
            <a:spLocks noChangeShapeType="1"/>
          </p:cNvSpPr>
          <p:nvPr/>
        </p:nvSpPr>
        <p:spPr bwMode="auto">
          <a:xfrm flipV="1">
            <a:off x="3419475" y="1916113"/>
            <a:ext cx="1081088" cy="649287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00213"/>
            <a:ext cx="7048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Line 11"/>
          <p:cNvSpPr>
            <a:spLocks noChangeShapeType="1"/>
          </p:cNvSpPr>
          <p:nvPr/>
        </p:nvSpPr>
        <p:spPr bwMode="auto">
          <a:xfrm flipV="1">
            <a:off x="3492500" y="2636838"/>
            <a:ext cx="935038" cy="73025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3419475" y="2852738"/>
            <a:ext cx="1008063" cy="504825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420938"/>
            <a:ext cx="7239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141663"/>
            <a:ext cx="7429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7" name="AutoShape 15"/>
          <p:cNvSpPr/>
          <p:nvPr/>
        </p:nvSpPr>
        <p:spPr bwMode="auto">
          <a:xfrm>
            <a:off x="5435600" y="1628775"/>
            <a:ext cx="287338" cy="2016125"/>
          </a:xfrm>
          <a:prstGeom prst="rightBrace">
            <a:avLst>
              <a:gd name="adj1" fmla="val 58471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8" name="Line 16"/>
          <p:cNvSpPr>
            <a:spLocks noChangeShapeType="1"/>
          </p:cNvSpPr>
          <p:nvPr/>
        </p:nvSpPr>
        <p:spPr bwMode="auto">
          <a:xfrm>
            <a:off x="5940425" y="2636838"/>
            <a:ext cx="647700" cy="0"/>
          </a:xfrm>
          <a:prstGeom prst="line">
            <a:avLst/>
          </a:prstGeom>
          <a:noFill/>
          <a:ln w="57150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133600"/>
            <a:ext cx="1409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6" name="Line 24"/>
          <p:cNvSpPr>
            <a:spLocks noChangeShapeType="1"/>
          </p:cNvSpPr>
          <p:nvPr/>
        </p:nvSpPr>
        <p:spPr bwMode="auto">
          <a:xfrm flipH="1">
            <a:off x="2987675" y="981075"/>
            <a:ext cx="1584325" cy="935038"/>
          </a:xfrm>
          <a:prstGeom prst="line">
            <a:avLst/>
          </a:prstGeom>
          <a:noFill/>
          <a:ln w="76200" cmpd="sng">
            <a:solidFill>
              <a:schemeClr val="accent2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Line 25"/>
          <p:cNvSpPr>
            <a:spLocks noChangeShapeType="1"/>
          </p:cNvSpPr>
          <p:nvPr/>
        </p:nvSpPr>
        <p:spPr bwMode="auto">
          <a:xfrm>
            <a:off x="5867400" y="1052513"/>
            <a:ext cx="1296988" cy="936625"/>
          </a:xfrm>
          <a:prstGeom prst="line">
            <a:avLst/>
          </a:prstGeom>
          <a:noFill/>
          <a:ln w="76200" cmpd="sng">
            <a:solidFill>
              <a:schemeClr val="accent2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2218479" y="5229225"/>
            <a:ext cx="6601993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把“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1”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平均分成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份，表示这样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份的数。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2245473" y="4652963"/>
            <a:ext cx="6575000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把</a:t>
            </a:r>
            <a:r>
              <a:rPr lang="zh-CN" altLang="en-US" sz="2800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800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平均分成</a:t>
            </a:r>
            <a:r>
              <a:rPr 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份，表示这样</a:t>
            </a:r>
            <a:r>
              <a:rPr 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份的数。</a:t>
            </a:r>
          </a:p>
        </p:txBody>
      </p:sp>
      <p:grpSp>
        <p:nvGrpSpPr>
          <p:cNvPr id="13342" name="Group 30"/>
          <p:cNvGrpSpPr/>
          <p:nvPr/>
        </p:nvGrpSpPr>
        <p:grpSpPr bwMode="auto">
          <a:xfrm>
            <a:off x="286204" y="4908550"/>
            <a:ext cx="2208091" cy="647700"/>
            <a:chOff x="23" y="116"/>
            <a:chExt cx="1577" cy="408"/>
          </a:xfrm>
        </p:grpSpPr>
        <p:sp>
          <p:nvSpPr>
            <p:cNvPr id="13343" name="Text Box 31"/>
            <p:cNvSpPr txBox="1">
              <a:spLocks noChangeArrowheads="1"/>
            </p:cNvSpPr>
            <p:nvPr/>
          </p:nvSpPr>
          <p:spPr bwMode="auto">
            <a:xfrm>
              <a:off x="23" y="116"/>
              <a:ext cx="157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的意义是</a:t>
              </a:r>
              <a:endParaRPr lang="zh-CN" altLang="en-US" sz="8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980" y="360"/>
              <a:ext cx="412" cy="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486000" rIns="504000" anchor="ctr" anchorCtr="1"/>
            <a:lstStyle/>
            <a:p>
              <a:pPr algn="ctr">
                <a:spcBef>
                  <a:spcPct val="50000"/>
                </a:spcBef>
              </a:pPr>
              <a:r>
                <a:rPr lang="zh-CN" altLang="en-US" sz="8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｛</a:t>
              </a:r>
            </a:p>
            <a:p>
              <a:pPr algn="ctr">
                <a:spcBef>
                  <a:spcPct val="50000"/>
                </a:spcBef>
              </a:pP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Box 16"/>
          <p:cNvSpPr txBox="1"/>
          <p:nvPr/>
        </p:nvSpPr>
        <p:spPr>
          <a:xfrm>
            <a:off x="171838" y="4588796"/>
            <a:ext cx="437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3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171103" y="5074604"/>
            <a:ext cx="569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4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5987" y="5170412"/>
            <a:ext cx="515573" cy="0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/>
          <p:nvPr/>
        </p:nvSpPr>
        <p:spPr>
          <a:xfrm>
            <a:off x="4916388" y="31631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n-ea"/>
              </a:rPr>
              <a:t>3</a:t>
            </a:r>
            <a:endParaRPr lang="zh-CN" altLang="en-US" sz="44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8" name="TextBox 17"/>
          <p:cNvSpPr txBox="1"/>
          <p:nvPr/>
        </p:nvSpPr>
        <p:spPr>
          <a:xfrm>
            <a:off x="4916388" y="84302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4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972793" y="957140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6"/>
          <p:cNvSpPr txBox="1"/>
          <p:nvPr/>
        </p:nvSpPr>
        <p:spPr>
          <a:xfrm>
            <a:off x="5280950" y="67440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n-ea"/>
              </a:rPr>
              <a:t>块</a:t>
            </a:r>
            <a:endParaRPr lang="zh-CN" altLang="en-US" sz="320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3420905" y="350267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</a:rPr>
              <a:t>1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3420905" y="402937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4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477310" y="4143497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343269" y="3865275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3</a:t>
            </a:r>
            <a:r>
              <a:rPr lang="zh-CN" altLang="en-US" sz="3200" dirty="0">
                <a:solidFill>
                  <a:srgbClr val="C00000"/>
                </a:solidFill>
              </a:rPr>
              <a:t>块的</a:t>
            </a:r>
            <a:endParaRPr lang="zh-CN" altLang="en-US" sz="3200" dirty="0"/>
          </a:p>
        </p:txBody>
      </p:sp>
      <p:sp>
        <p:nvSpPr>
          <p:cNvPr id="44" name="TextBox 16"/>
          <p:cNvSpPr txBox="1"/>
          <p:nvPr/>
        </p:nvSpPr>
        <p:spPr>
          <a:xfrm>
            <a:off x="7556404" y="309583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</a:rPr>
              <a:t>3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45" name="TextBox 17"/>
          <p:cNvSpPr txBox="1"/>
          <p:nvPr/>
        </p:nvSpPr>
        <p:spPr>
          <a:xfrm>
            <a:off x="7556404" y="3622537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+mj-lt"/>
                <a:ea typeface="+mj-ea"/>
              </a:rPr>
              <a:t>4</a:t>
            </a:r>
            <a:endParaRPr lang="zh-CN" altLang="en-US" sz="44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612809" y="3736657"/>
            <a:ext cx="357190" cy="1476"/>
          </a:xfrm>
          <a:prstGeom prst="line">
            <a:avLst/>
          </a:prstGeom>
          <a:ln w="381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478768" y="3458435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</a:rPr>
              <a:t>块</a:t>
            </a:r>
            <a:r>
              <a:rPr lang="zh-CN" altLang="en-US" sz="3200" dirty="0">
                <a:solidFill>
                  <a:srgbClr val="C00000"/>
                </a:solidFill>
              </a:rPr>
              <a:t>的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 animBg="1"/>
      <p:bldP spid="13321" grpId="0" animBg="1"/>
      <p:bldP spid="13323" grpId="0" animBg="1"/>
      <p:bldP spid="13324" grpId="0" animBg="1"/>
      <p:bldP spid="13327" grpId="0" animBg="1"/>
      <p:bldP spid="13328" grpId="0" animBg="1"/>
      <p:bldP spid="13336" grpId="0" animBg="1"/>
      <p:bldP spid="13337" grpId="0" animBg="1"/>
      <p:bldP spid="13340" grpId="0" autoUpdateAnimBg="0"/>
      <p:bldP spid="13341" grpId="0" autoUpdateAnimBg="0"/>
      <p:bldP spid="34" grpId="0"/>
      <p:bldP spid="35" grpId="0"/>
      <p:bldP spid="37" grpId="0"/>
      <p:bldP spid="38" grpId="0"/>
      <p:bldP spid="40" grpId="0"/>
      <p:bldP spid="41" grpId="0"/>
      <p:bldP spid="42" grpId="0"/>
      <p:bldP spid="2" grpId="0"/>
      <p:bldP spid="44" grpId="0"/>
      <p:bldP spid="45" grpId="0"/>
      <p:bldP spid="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全屏显示(4:3)</PresentationFormat>
  <Paragraphs>412</Paragraphs>
  <Slides>37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699</cp:revision>
  <dcterms:created xsi:type="dcterms:W3CDTF">2015-11-21T07:20:00Z</dcterms:created>
  <dcterms:modified xsi:type="dcterms:W3CDTF">2021-11-01T05:31:36Z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